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5"/>
  </p:notesMasterIdLst>
  <p:sldIdLst>
    <p:sldId id="256" r:id="rId2"/>
    <p:sldId id="258" r:id="rId3"/>
    <p:sldId id="259" r:id="rId4"/>
    <p:sldId id="260" r:id="rId5"/>
    <p:sldId id="261" r:id="rId6"/>
    <p:sldId id="369" r:id="rId7"/>
    <p:sldId id="370" r:id="rId8"/>
    <p:sldId id="457" r:id="rId9"/>
    <p:sldId id="458" r:id="rId10"/>
    <p:sldId id="459" r:id="rId11"/>
    <p:sldId id="371" r:id="rId12"/>
    <p:sldId id="375" r:id="rId13"/>
    <p:sldId id="373" r:id="rId14"/>
    <p:sldId id="461" r:id="rId15"/>
    <p:sldId id="462" r:id="rId16"/>
    <p:sldId id="463" r:id="rId17"/>
    <p:sldId id="460" r:id="rId18"/>
    <p:sldId id="464" r:id="rId19"/>
    <p:sldId id="466" r:id="rId20"/>
    <p:sldId id="467" r:id="rId21"/>
    <p:sldId id="468" r:id="rId22"/>
    <p:sldId id="465" r:id="rId23"/>
    <p:sldId id="374" r:id="rId24"/>
    <p:sldId id="376" r:id="rId25"/>
    <p:sldId id="379" r:id="rId26"/>
    <p:sldId id="469" r:id="rId27"/>
    <p:sldId id="470" r:id="rId28"/>
    <p:sldId id="471" r:id="rId29"/>
    <p:sldId id="377" r:id="rId30"/>
    <p:sldId id="473" r:id="rId31"/>
    <p:sldId id="472" r:id="rId32"/>
    <p:sldId id="378" r:id="rId33"/>
    <p:sldId id="380" r:id="rId34"/>
    <p:sldId id="381" r:id="rId35"/>
    <p:sldId id="382" r:id="rId36"/>
    <p:sldId id="475" r:id="rId37"/>
    <p:sldId id="476" r:id="rId38"/>
    <p:sldId id="477" r:id="rId39"/>
    <p:sldId id="474" r:id="rId40"/>
    <p:sldId id="383" r:id="rId41"/>
    <p:sldId id="385" r:id="rId42"/>
    <p:sldId id="384" r:id="rId43"/>
    <p:sldId id="386" r:id="rId44"/>
    <p:sldId id="387" r:id="rId45"/>
    <p:sldId id="389" r:id="rId46"/>
    <p:sldId id="396" r:id="rId47"/>
    <p:sldId id="397" r:id="rId48"/>
    <p:sldId id="398" r:id="rId49"/>
    <p:sldId id="399" r:id="rId50"/>
    <p:sldId id="390" r:id="rId51"/>
    <p:sldId id="400" r:id="rId52"/>
    <p:sldId id="401" r:id="rId53"/>
    <p:sldId id="402" r:id="rId54"/>
    <p:sldId id="403" r:id="rId55"/>
    <p:sldId id="405" r:id="rId56"/>
    <p:sldId id="406" r:id="rId57"/>
    <p:sldId id="407" r:id="rId58"/>
    <p:sldId id="411" r:id="rId59"/>
    <p:sldId id="408" r:id="rId60"/>
    <p:sldId id="409" r:id="rId61"/>
    <p:sldId id="478" r:id="rId62"/>
    <p:sldId id="410" r:id="rId63"/>
    <p:sldId id="412" r:id="rId64"/>
    <p:sldId id="413" r:id="rId65"/>
    <p:sldId id="414" r:id="rId66"/>
    <p:sldId id="415" r:id="rId67"/>
    <p:sldId id="416" r:id="rId68"/>
    <p:sldId id="417" r:id="rId69"/>
    <p:sldId id="418" r:id="rId70"/>
    <p:sldId id="419" r:id="rId71"/>
    <p:sldId id="420" r:id="rId72"/>
    <p:sldId id="421" r:id="rId73"/>
    <p:sldId id="422" r:id="rId74"/>
    <p:sldId id="425" r:id="rId75"/>
    <p:sldId id="423" r:id="rId76"/>
    <p:sldId id="424" r:id="rId77"/>
    <p:sldId id="426" r:id="rId78"/>
    <p:sldId id="428" r:id="rId79"/>
    <p:sldId id="429" r:id="rId80"/>
    <p:sldId id="430" r:id="rId81"/>
    <p:sldId id="431" r:id="rId82"/>
    <p:sldId id="479"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56" r:id="rId98"/>
    <p:sldId id="480" r:id="rId99"/>
    <p:sldId id="481" r:id="rId100"/>
    <p:sldId id="482" r:id="rId101"/>
    <p:sldId id="483" r:id="rId102"/>
    <p:sldId id="452" r:id="rId103"/>
    <p:sldId id="257" r:id="rId104"/>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369"/>
            <p14:sldId id="370"/>
            <p14:sldId id="457"/>
            <p14:sldId id="458"/>
            <p14:sldId id="459"/>
          </p14:sldIdLst>
        </p14:section>
        <p14:section name="Related work" id="{7C0C7FF2-7BD0-4A76-B534-E264A90C44F3}">
          <p14:sldIdLst>
            <p14:sldId id="371"/>
            <p14:sldId id="375"/>
            <p14:sldId id="373"/>
            <p14:sldId id="461"/>
            <p14:sldId id="462"/>
            <p14:sldId id="463"/>
            <p14:sldId id="460"/>
            <p14:sldId id="464"/>
            <p14:sldId id="466"/>
            <p14:sldId id="467"/>
            <p14:sldId id="468"/>
            <p14:sldId id="465"/>
            <p14:sldId id="374"/>
            <p14:sldId id="376"/>
            <p14:sldId id="379"/>
            <p14:sldId id="469"/>
            <p14:sldId id="470"/>
            <p14:sldId id="471"/>
            <p14:sldId id="377"/>
            <p14:sldId id="473"/>
            <p14:sldId id="472"/>
            <p14:sldId id="378"/>
            <p14:sldId id="380"/>
            <p14:sldId id="381"/>
          </p14:sldIdLst>
        </p14:section>
        <p14:section name="Theoretical fundamentation" id="{9DDF6845-51F1-4CD8-BE11-90BDEC6F64D5}">
          <p14:sldIdLst>
            <p14:sldId id="382"/>
            <p14:sldId id="475"/>
            <p14:sldId id="476"/>
            <p14:sldId id="477"/>
          </p14:sldIdLst>
        </p14:section>
        <p14:section name="Preliminaries on data collection" id="{A3964C51-D670-48F5-A574-91E6A5A100AB}">
          <p14:sldIdLst>
            <p14:sldId id="474"/>
            <p14:sldId id="383"/>
            <p14:sldId id="385"/>
            <p14:sldId id="384"/>
            <p14:sldId id="386"/>
            <p14:sldId id="387"/>
            <p14:sldId id="389"/>
            <p14:sldId id="396"/>
            <p14:sldId id="397"/>
            <p14:sldId id="398"/>
            <p14:sldId id="399"/>
            <p14:sldId id="390"/>
            <p14:sldId id="400"/>
            <p14:sldId id="401"/>
            <p14:sldId id="402"/>
            <p14:sldId id="403"/>
            <p14:sldId id="405"/>
            <p14:sldId id="406"/>
            <p14:sldId id="407"/>
          </p14:sldIdLst>
        </p14:section>
        <p14:section name="Framework structure and fundamentation" id="{029A3583-00F4-4C1F-B28B-1D46B8D6AE29}">
          <p14:sldIdLst>
            <p14:sldId id="411"/>
            <p14:sldId id="408"/>
            <p14:sldId id="409"/>
            <p14:sldId id="478"/>
            <p14:sldId id="410"/>
            <p14:sldId id="412"/>
            <p14:sldId id="413"/>
            <p14:sldId id="414"/>
            <p14:sldId id="415"/>
            <p14:sldId id="416"/>
            <p14:sldId id="417"/>
            <p14:sldId id="418"/>
          </p14:sldIdLst>
        </p14:section>
        <p14:section name="Experimental results" id="{59EB1A39-7EE9-4C4E-8B52-25E8989B4339}">
          <p14:sldIdLst>
            <p14:sldId id="419"/>
            <p14:sldId id="420"/>
            <p14:sldId id="421"/>
            <p14:sldId id="422"/>
            <p14:sldId id="425"/>
            <p14:sldId id="423"/>
            <p14:sldId id="424"/>
            <p14:sldId id="426"/>
            <p14:sldId id="428"/>
            <p14:sldId id="429"/>
            <p14:sldId id="430"/>
            <p14:sldId id="431"/>
            <p14:sldId id="479"/>
            <p14:sldId id="432"/>
            <p14:sldId id="433"/>
            <p14:sldId id="434"/>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56"/>
            <p14:sldId id="480"/>
            <p14:sldId id="481"/>
            <p14:sldId id="482"/>
            <p14:sldId id="483"/>
            <p14:sldId id="452"/>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F62FF"/>
    <a:srgbClr val="1A69FF"/>
    <a:srgbClr val="005493"/>
    <a:srgbClr val="7A81FF"/>
    <a:srgbClr val="0432FF"/>
    <a:srgbClr val="011893"/>
    <a:srgbClr val="00FDFF"/>
    <a:srgbClr val="0096FF"/>
    <a:srgbClr val="051F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8"/>
    <p:restoredTop sz="82584"/>
  </p:normalViewPr>
  <p:slideViewPr>
    <p:cSldViewPr snapToGrid="0">
      <p:cViewPr varScale="1">
        <p:scale>
          <a:sx n="128" d="100"/>
          <a:sy n="128" d="100"/>
        </p:scale>
        <p:origin x="18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08/11/2023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00:24</a:t>
            </a:r>
          </a:p>
        </p:txBody>
      </p:sp>
      <p:sp>
        <p:nvSpPr>
          <p:cNvPr id="4" name="Slide Number Placeholder 3"/>
          <p:cNvSpPr>
            <a:spLocks noGrp="1"/>
          </p:cNvSpPr>
          <p:nvPr>
            <p:ph type="sldNum" sz="quarter" idx="5"/>
          </p:nvPr>
        </p:nvSpPr>
        <p:spPr/>
        <p:txBody>
          <a:bodyPr/>
          <a:lstStyle/>
          <a:p>
            <a:fld id="{11A34663-90A1-D846-8898-3C9F8D7E3213}" type="slidenum">
              <a:rPr lang="pt-BR" smtClean="0"/>
              <a:t>1</a:t>
            </a:fld>
            <a:endParaRPr lang="pt-BR"/>
          </a:p>
        </p:txBody>
      </p:sp>
    </p:spTree>
    <p:extLst>
      <p:ext uri="{BB962C8B-B14F-4D97-AF65-F5344CB8AC3E}">
        <p14:creationId xmlns:p14="http://schemas.microsoft.com/office/powerpoint/2010/main" val="911006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[04:00]</a:t>
            </a:r>
          </a:p>
          <a:p>
            <a:endParaRPr lang="pt-BR" dirty="0"/>
          </a:p>
          <a:p>
            <a:r>
              <a:rPr lang="pt-BR" dirty="0"/>
              <a:t>Performático</a:t>
            </a:r>
          </a:p>
          <a:p>
            <a:r>
              <a:rPr lang="pt-BR" dirty="0"/>
              <a:t>	Performance</a:t>
            </a:r>
          </a:p>
          <a:p>
            <a:endParaRPr lang="pt-BR" dirty="0"/>
          </a:p>
          <a:p>
            <a:r>
              <a:rPr lang="pt-BR" dirty="0"/>
              <a:t>	Validação por diferentes meios</a:t>
            </a:r>
          </a:p>
          <a:p>
            <a:r>
              <a:rPr lang="pt-BR" dirty="0"/>
              <a:t>		Diferentes regiões da cidade e grupos de testes</a:t>
            </a:r>
          </a:p>
          <a:p>
            <a:r>
              <a:rPr lang="pt-BR" dirty="0"/>
              <a:t>		Manipulação da base para avaliar outros cenários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770418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838463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976692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[40:00]</a:t>
            </a:r>
          </a:p>
        </p:txBody>
      </p:sp>
      <p:sp>
        <p:nvSpPr>
          <p:cNvPr id="4" name="Slide Number Placeholder 3"/>
          <p:cNvSpPr>
            <a:spLocks noGrp="1"/>
          </p:cNvSpPr>
          <p:nvPr>
            <p:ph type="sldNum" sz="quarter" idx="5"/>
          </p:nvPr>
        </p:nvSpPr>
        <p:spPr/>
        <p:txBody>
          <a:bodyPr/>
          <a:lstStyle/>
          <a:p>
            <a:fld id="{11A34663-90A1-D846-8898-3C9F8D7E3213}" type="slidenum">
              <a:rPr lang="pt-BR" smtClean="0"/>
              <a:t>102</a:t>
            </a:fld>
            <a:endParaRPr lang="pt-BR"/>
          </a:p>
        </p:txBody>
      </p:sp>
    </p:spTree>
    <p:extLst>
      <p:ext uri="{BB962C8B-B14F-4D97-AF65-F5344CB8AC3E}">
        <p14:creationId xmlns:p14="http://schemas.microsoft.com/office/powerpoint/2010/main" val="189155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[04:24]</a:t>
            </a:r>
          </a:p>
        </p:txBody>
      </p:sp>
      <p:sp>
        <p:nvSpPr>
          <p:cNvPr id="4" name="Slide Number Placeholder 3"/>
          <p:cNvSpPr>
            <a:spLocks noGrp="1"/>
          </p:cNvSpPr>
          <p:nvPr>
            <p:ph type="sldNum" sz="quarter" idx="5"/>
          </p:nvPr>
        </p:nvSpPr>
        <p:spPr/>
        <p:txBody>
          <a:bodyPr/>
          <a:lstStyle/>
          <a:p>
            <a:fld id="{11A34663-90A1-D846-8898-3C9F8D7E3213}" type="slidenum">
              <a:rPr lang="pt-BR" smtClean="0"/>
              <a:t>11</a:t>
            </a:fld>
            <a:endParaRPr lang="pt-BR"/>
          </a:p>
        </p:txBody>
      </p:sp>
    </p:spTree>
    <p:extLst>
      <p:ext uri="{BB962C8B-B14F-4D97-AF65-F5344CB8AC3E}">
        <p14:creationId xmlns:p14="http://schemas.microsoft.com/office/powerpoint/2010/main" val="4282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[05:36]</a:t>
            </a:r>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1751678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artigo apresenta algumas das </a:t>
            </a:r>
            <a:r>
              <a:rPr lang="pt-BR" dirty="0" err="1"/>
              <a:t>features</a:t>
            </a:r>
            <a:r>
              <a:rPr lang="pt-BR" dirty="0"/>
              <a:t> usadas</a:t>
            </a:r>
          </a:p>
          <a:p>
            <a:endParaRPr lang="pt-BR" dirty="0"/>
          </a:p>
          <a:p>
            <a:r>
              <a:rPr lang="pt-BR" dirty="0" err="1"/>
              <a:t>Weekday</a:t>
            </a:r>
            <a:r>
              <a:rPr lang="pt-BR" dirty="0"/>
              <a:t>-Weekend </a:t>
            </a:r>
            <a:r>
              <a:rPr lang="pt-BR" dirty="0" err="1"/>
              <a:t>Traffic</a:t>
            </a:r>
            <a:r>
              <a:rPr lang="pt-BR" dirty="0"/>
              <a:t> </a:t>
            </a:r>
            <a:r>
              <a:rPr lang="pt-BR" dirty="0" err="1"/>
              <a:t>Amount</a:t>
            </a:r>
            <a:r>
              <a:rPr lang="pt-BR" dirty="0"/>
              <a:t> </a:t>
            </a:r>
            <a:r>
              <a:rPr lang="pt-BR" dirty="0" err="1"/>
              <a:t>Ratio</a:t>
            </a:r>
            <a:r>
              <a:rPr lang="pt-BR" dirty="0"/>
              <a:t>: quão do tráfego está concentrado em dias úteis ou não</a:t>
            </a:r>
          </a:p>
          <a:p>
            <a:endParaRPr lang="pt-BR" dirty="0"/>
          </a:p>
          <a:p>
            <a:r>
              <a:rPr lang="pt-BR" dirty="0" err="1"/>
              <a:t>Peak</a:t>
            </a:r>
            <a:r>
              <a:rPr lang="pt-BR" dirty="0"/>
              <a:t>-Valley </a:t>
            </a:r>
            <a:r>
              <a:rPr lang="pt-BR" dirty="0" err="1"/>
              <a:t>Featres</a:t>
            </a:r>
            <a:r>
              <a:rPr lang="pt-BR" dirty="0"/>
              <a:t>: discrepância do tráfego em momentos de pico e vale. Em regiões de transporte apresentou 133.33</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3417785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Caracterização de uma região de transporte</a:t>
            </a:r>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4161430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964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[07:12]</a:t>
            </a:r>
          </a:p>
          <a:p>
            <a:endParaRPr lang="pt-BR" dirty="0"/>
          </a:p>
          <a:p>
            <a:r>
              <a:rPr lang="pt-BR" dirty="0"/>
              <a:t>As amostras tiveram a mesma frequência da base usada no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18</a:t>
            </a:fld>
            <a:endParaRPr lang="pt-BR"/>
          </a:p>
        </p:txBody>
      </p:sp>
    </p:spTree>
    <p:extLst>
      <p:ext uri="{BB962C8B-B14F-4D97-AF65-F5344CB8AC3E}">
        <p14:creationId xmlns:p14="http://schemas.microsoft.com/office/powerpoint/2010/main" val="4283647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116029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00:48</a:t>
            </a:r>
          </a:p>
        </p:txBody>
      </p:sp>
      <p:sp>
        <p:nvSpPr>
          <p:cNvPr id="4" name="Slide Number Placeholder 3"/>
          <p:cNvSpPr>
            <a:spLocks noGrp="1"/>
          </p:cNvSpPr>
          <p:nvPr>
            <p:ph type="sldNum" sz="quarter" idx="5"/>
          </p:nvPr>
        </p:nvSpPr>
        <p:spPr/>
        <p:txBody>
          <a:bodyPr/>
          <a:lstStyle/>
          <a:p>
            <a:fld id="{11A34663-90A1-D846-8898-3C9F8D7E3213}" type="slidenum">
              <a:rPr lang="pt-BR" smtClean="0"/>
              <a:t>2</a:t>
            </a:fld>
            <a:endParaRPr lang="pt-BR"/>
          </a:p>
        </p:txBody>
      </p:sp>
    </p:spTree>
    <p:extLst>
      <p:ext uri="{BB962C8B-B14F-4D97-AF65-F5344CB8AC3E}">
        <p14:creationId xmlns:p14="http://schemas.microsoft.com/office/powerpoint/2010/main" val="4127413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falta de homogeneidade causa um uso insuficiente da infraestrutura de rede</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1148840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Reforçando a ideia da ecologia urbana</a:t>
            </a:r>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2451468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[08:48]</a:t>
            </a:r>
          </a:p>
          <a:p>
            <a:endParaRPr lang="pt-BR" dirty="0"/>
          </a:p>
          <a:p>
            <a:r>
              <a:rPr lang="pt-BR" dirty="0"/>
              <a:t>A infraestrutura chega ao seu limite de atendimento antes de ser integralmente ocupada</a:t>
            </a:r>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2355468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[09:36]</a:t>
            </a:r>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Auto correlação do </a:t>
            </a:r>
            <a:r>
              <a:rPr lang="pt-BR" dirty="0" err="1"/>
              <a:t>downlink</a:t>
            </a:r>
            <a:r>
              <a:rPr lang="pt-BR" dirty="0"/>
              <a:t> e do </a:t>
            </a:r>
            <a:r>
              <a:rPr lang="pt-BR" dirty="0" err="1"/>
              <a:t>uplink</a:t>
            </a:r>
            <a:r>
              <a:rPr lang="pt-BR" dirty="0"/>
              <a:t> usando a Auto </a:t>
            </a:r>
            <a:r>
              <a:rPr lang="pt-BR" dirty="0" err="1"/>
              <a:t>Correlation</a:t>
            </a:r>
            <a:r>
              <a:rPr lang="pt-BR" dirty="0"/>
              <a:t> </a:t>
            </a:r>
            <a:r>
              <a:rPr lang="pt-BR" dirty="0" err="1"/>
              <a:t>Function</a:t>
            </a:r>
            <a:r>
              <a:rPr lang="pt-BR" dirty="0"/>
              <a:t> (ACF)</a:t>
            </a:r>
          </a:p>
          <a:p>
            <a:endParaRPr lang="pt-BR" dirty="0"/>
          </a:p>
          <a:p>
            <a:r>
              <a:rPr lang="pt-BR" dirty="0"/>
              <a:t>Picos de autocorrelação em múltiplos de 24h</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4136605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Correlação espacial</a:t>
            </a:r>
          </a:p>
          <a:p>
            <a:r>
              <a:rPr lang="pt-BR" dirty="0"/>
              <a:t>	Cada torre estava subsequentemente a leste da anterior</a:t>
            </a:r>
          </a:p>
          <a:p>
            <a:r>
              <a:rPr lang="pt-BR" dirty="0"/>
              <a:t>	Parte superior: </a:t>
            </a:r>
            <a:r>
              <a:rPr lang="pt-BR" dirty="0" err="1"/>
              <a:t>uplink</a:t>
            </a:r>
            <a:r>
              <a:rPr lang="pt-BR" dirty="0"/>
              <a:t>; Parte inferior: </a:t>
            </a:r>
            <a:r>
              <a:rPr lang="pt-BR" dirty="0" err="1"/>
              <a:t>downlink</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1390315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modelo possui um arranjo de </a:t>
            </a:r>
            <a:r>
              <a:rPr lang="pt-BR" dirty="0" err="1"/>
              <a:t>autoencoders</a:t>
            </a:r>
            <a:r>
              <a:rPr lang="pt-BR" dirty="0"/>
              <a:t> locais bem como um </a:t>
            </a:r>
            <a:r>
              <a:rPr lang="pt-BR" dirty="0" err="1"/>
              <a:t>autoencoder</a:t>
            </a:r>
            <a:r>
              <a:rPr lang="pt-BR" dirty="0"/>
              <a:t> global</a:t>
            </a:r>
          </a:p>
          <a:p>
            <a:endParaRPr lang="pt-BR" dirty="0"/>
          </a:p>
          <a:p>
            <a:r>
              <a:rPr lang="pt-BR" dirty="0"/>
              <a:t>O </a:t>
            </a:r>
            <a:r>
              <a:rPr lang="pt-BR" dirty="0" err="1"/>
              <a:t>autoencoder</a:t>
            </a:r>
            <a:r>
              <a:rPr lang="pt-BR" dirty="0"/>
              <a:t> global é treinado com base nos </a:t>
            </a:r>
            <a:r>
              <a:rPr lang="pt-BR" dirty="0" err="1"/>
              <a:t>autoencoders</a:t>
            </a:r>
            <a:r>
              <a:rPr lang="pt-BR" dirty="0"/>
              <a:t> locais</a:t>
            </a:r>
          </a:p>
          <a:p>
            <a:endParaRPr lang="pt-BR" dirty="0"/>
          </a:p>
          <a:p>
            <a:r>
              <a:rPr lang="pt-BR" dirty="0"/>
              <a:t>Os arranjos são somados (</a:t>
            </a:r>
            <a:r>
              <a:rPr lang="pt-BR" dirty="0" err="1"/>
              <a:t>append</a:t>
            </a:r>
            <a:r>
              <a:rPr lang="pt-BR" dirty="0"/>
              <a:t>) e inseridos em redes temporais (</a:t>
            </a:r>
            <a:r>
              <a:rPr lang="pt-BR" dirty="0" err="1"/>
              <a:t>LSTMs</a:t>
            </a:r>
            <a:r>
              <a:rPr lang="pt-BR" dirty="0"/>
              <a:t>)</a:t>
            </a:r>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174818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comparação da performance em comparação ao número de unidades do LSAE foi feita</a:t>
            </a:r>
          </a:p>
          <a:p>
            <a:endParaRPr lang="pt-BR" dirty="0"/>
          </a:p>
          <a:p>
            <a:r>
              <a:rPr lang="pt-BR" dirty="0"/>
              <a:t>Uma comparação paralela foi feita no trabalho desenvolvido</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1927498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[11:36]</a:t>
            </a:r>
          </a:p>
          <a:p>
            <a:endParaRPr lang="pt-BR" dirty="0"/>
          </a:p>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01:12</a:t>
            </a:r>
          </a:p>
        </p:txBody>
      </p:sp>
      <p:sp>
        <p:nvSpPr>
          <p:cNvPr id="4" name="Slide Number Placeholder 3"/>
          <p:cNvSpPr>
            <a:spLocks noGrp="1"/>
          </p:cNvSpPr>
          <p:nvPr>
            <p:ph type="sldNum" sz="quarter" idx="5"/>
          </p:nvPr>
        </p:nvSpPr>
        <p:spPr/>
        <p:txBody>
          <a:bodyPr/>
          <a:lstStyle/>
          <a:p>
            <a:fld id="{11A34663-90A1-D846-8898-3C9F8D7E3213}" type="slidenum">
              <a:rPr lang="pt-BR" smtClean="0"/>
              <a:t>3</a:t>
            </a:fld>
            <a:endParaRPr lang="pt-BR"/>
          </a:p>
        </p:txBody>
      </p:sp>
    </p:spTree>
    <p:extLst>
      <p:ext uri="{BB962C8B-B14F-4D97-AF65-F5344CB8AC3E}">
        <p14:creationId xmlns:p14="http://schemas.microsoft.com/office/powerpoint/2010/main" val="1247514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Conforme visto, regiões de transporte apresentam tráfego com alta mobilidade</a:t>
            </a:r>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1878478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4098899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[13:12]</a:t>
            </a:r>
          </a:p>
          <a:p>
            <a:endParaRPr lang="pt-BR" dirty="0"/>
          </a:p>
          <a:p>
            <a:r>
              <a:rPr lang="pt-BR" dirty="0"/>
              <a:t>Fazendo um copilado dos principais métodos e disponibilidade de dados e código fonte</a:t>
            </a:r>
          </a:p>
          <a:p>
            <a:endParaRPr lang="pt-BR" dirty="0"/>
          </a:p>
          <a:p>
            <a:r>
              <a:rPr lang="pt-BR" dirty="0"/>
              <a:t>Cada um considera métodos de modelagem diferentes</a:t>
            </a:r>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expandindo as técnicas utilizadas</a:t>
            </a:r>
          </a:p>
          <a:p>
            <a:endParaRPr lang="pt-BR" dirty="0"/>
          </a:p>
          <a:p>
            <a:r>
              <a:rPr lang="pt-BR" dirty="0"/>
              <a:t>E amarrando com as principais técnicas do nosso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[14:00]</a:t>
            </a:r>
          </a:p>
        </p:txBody>
      </p:sp>
      <p:sp>
        <p:nvSpPr>
          <p:cNvPr id="4" name="Slide Number Placeholder 3"/>
          <p:cNvSpPr>
            <a:spLocks noGrp="1"/>
          </p:cNvSpPr>
          <p:nvPr>
            <p:ph type="sldNum" sz="quarter" idx="5"/>
          </p:nvPr>
        </p:nvSpPr>
        <p:spPr/>
        <p:txBody>
          <a:bodyPr/>
          <a:lstStyle/>
          <a:p>
            <a:fld id="{11A34663-90A1-D846-8898-3C9F8D7E3213}" type="slidenum">
              <a:rPr lang="pt-BR" smtClean="0"/>
              <a:t>35</a:t>
            </a:fld>
            <a:endParaRPr lang="pt-BR"/>
          </a:p>
        </p:txBody>
      </p:sp>
    </p:spTree>
    <p:extLst>
      <p:ext uri="{BB962C8B-B14F-4D97-AF65-F5344CB8AC3E}">
        <p14:creationId xmlns:p14="http://schemas.microsoft.com/office/powerpoint/2010/main" val="3439418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[14:24]</a:t>
            </a:r>
          </a:p>
          <a:p>
            <a:pPr marL="0" indent="0">
              <a:buFontTx/>
              <a:buNone/>
            </a:pPr>
            <a:endParaRPr lang="pt-BR" dirty="0"/>
          </a:p>
          <a:p>
            <a:pPr marL="0" indent="0">
              <a:buFontTx/>
              <a:buNone/>
            </a:pPr>
            <a:r>
              <a:rPr lang="pt-BR" dirty="0"/>
              <a:t>Treinar uma rede neural = adaptar os pesos para minimizar o erro e=|y – y^|</a:t>
            </a:r>
          </a:p>
          <a:p>
            <a:pPr marL="0" indent="0">
              <a:buFontTx/>
              <a:buNone/>
            </a:pPr>
            <a:endParaRPr lang="pt-BR" dirty="0"/>
          </a:p>
          <a:p>
            <a:pPr marL="0" indent="0">
              <a:buFontTx/>
              <a:buNone/>
            </a:pPr>
            <a:r>
              <a:rPr lang="pt-BR" dirty="0" err="1"/>
              <a:t>Backpropagation</a:t>
            </a:r>
            <a:r>
              <a:rPr lang="pt-BR" dirty="0"/>
              <a:t>: uma forma de treinar a rede neural; amarra o erro a variação dos pesos</a:t>
            </a:r>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86399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[14:48]</a:t>
            </a:r>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1952788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[15:12]</a:t>
            </a:r>
          </a:p>
          <a:p>
            <a:pPr marL="0" indent="0">
              <a:buFontTx/>
              <a:buNone/>
            </a:pPr>
            <a:endParaRPr lang="pt-BR" dirty="0"/>
          </a:p>
          <a:p>
            <a:pPr marL="0" indent="0">
              <a:buFontTx/>
              <a:buNone/>
            </a:pPr>
            <a:r>
              <a:rPr lang="pt-BR" dirty="0"/>
              <a:t>A redução da dimensionalidade visa minimizar a perda de performance retirando as características menos relacionadas ao alvo</a:t>
            </a:r>
          </a:p>
          <a:p>
            <a:pPr marL="0" indent="0">
              <a:buFontTx/>
              <a:buNone/>
            </a:pPr>
            <a:r>
              <a:rPr lang="pt-BR" dirty="0"/>
              <a:t>	Menos custos computacionais</a:t>
            </a:r>
          </a:p>
          <a:p>
            <a:pPr marL="0" indent="0">
              <a:buFontTx/>
              <a:buNone/>
            </a:pPr>
            <a:r>
              <a:rPr lang="pt-BR" dirty="0"/>
              <a:t>	Menos ruído</a:t>
            </a:r>
          </a:p>
          <a:p>
            <a:pPr marL="0" indent="0">
              <a:buFontTx/>
              <a:buNone/>
            </a:pPr>
            <a:endParaRPr lang="pt-BR" dirty="0"/>
          </a:p>
          <a:p>
            <a:r>
              <a:rPr lang="pt-BR" dirty="0" err="1"/>
              <a:t>Feature</a:t>
            </a:r>
            <a:r>
              <a:rPr lang="pt-BR" dirty="0"/>
              <a:t> </a:t>
            </a:r>
            <a:r>
              <a:rPr lang="pt-BR" dirty="0" err="1"/>
              <a:t>seletion</a:t>
            </a:r>
            <a:endParaRPr lang="pt-BR" dirty="0"/>
          </a:p>
          <a:p>
            <a:pPr marL="171450" indent="-171450">
              <a:buFontTx/>
              <a:buChar char="-"/>
            </a:pPr>
            <a:r>
              <a:rPr lang="pt-BR" dirty="0"/>
              <a:t>Pearson: o quão duas variáveis são relacionadas</a:t>
            </a:r>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Moore: todos os hubs de transporte em uma distância de </a:t>
            </a:r>
            <a:r>
              <a:rPr lang="pt-BR" dirty="0" err="1"/>
              <a:t>moore</a:t>
            </a:r>
            <a:r>
              <a:rPr lang="pt-BR" dirty="0"/>
              <a:t> máxima de 20 unidades</a:t>
            </a:r>
          </a:p>
          <a:p>
            <a:pPr marL="0" indent="0">
              <a:buFontTx/>
              <a:buNone/>
            </a:pPr>
            <a:endParaRPr lang="pt-BR" dirty="0"/>
          </a:p>
          <a:p>
            <a:pPr marL="0" indent="0">
              <a:buFontTx/>
              <a:buNone/>
            </a:pPr>
            <a:endParaRPr lang="pt-BR" dirty="0"/>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2505636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[15:36]</a:t>
            </a:r>
          </a:p>
        </p:txBody>
      </p:sp>
      <p:sp>
        <p:nvSpPr>
          <p:cNvPr id="4" name="Slide Number Placeholder 3"/>
          <p:cNvSpPr>
            <a:spLocks noGrp="1"/>
          </p:cNvSpPr>
          <p:nvPr>
            <p:ph type="sldNum" sz="quarter" idx="5"/>
          </p:nvPr>
        </p:nvSpPr>
        <p:spPr/>
        <p:txBody>
          <a:bodyPr/>
          <a:lstStyle/>
          <a:p>
            <a:fld id="{11A34663-90A1-D846-8898-3C9F8D7E3213}" type="slidenum">
              <a:rPr lang="pt-BR" smtClean="0"/>
              <a:t>39</a:t>
            </a:fld>
            <a:endParaRPr lang="pt-BR"/>
          </a:p>
        </p:txBody>
      </p:sp>
    </p:spTree>
    <p:extLst>
      <p:ext uri="{BB962C8B-B14F-4D97-AF65-F5344CB8AC3E}">
        <p14:creationId xmlns:p14="http://schemas.microsoft.com/office/powerpoint/2010/main" val="401880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[01:36]</a:t>
            </a:r>
          </a:p>
          <a:p>
            <a:endParaRPr lang="pt-BR" dirty="0"/>
          </a:p>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[16:00]</a:t>
            </a:r>
          </a:p>
          <a:p>
            <a:endParaRPr lang="pt-BR" dirty="0"/>
          </a:p>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a:p>
            <a:endParaRPr lang="pt-BR" dirty="0"/>
          </a:p>
          <a:p>
            <a:r>
              <a:rPr lang="pt-BR" dirty="0"/>
              <a:t>NFV</a:t>
            </a:r>
          </a:p>
          <a:p>
            <a:r>
              <a:rPr lang="pt-BR" dirty="0"/>
              <a:t>	Hardware </a:t>
            </a:r>
            <a:r>
              <a:rPr lang="pt-BR" dirty="0" err="1"/>
              <a:t>middleboxes</a:t>
            </a:r>
            <a:r>
              <a:rPr lang="pt-BR" dirty="0"/>
              <a:t> -&gt; VNF</a:t>
            </a:r>
          </a:p>
        </p:txBody>
      </p:sp>
      <p:sp>
        <p:nvSpPr>
          <p:cNvPr id="4" name="Slide Number Placeholder 3"/>
          <p:cNvSpPr>
            <a:spLocks noGrp="1"/>
          </p:cNvSpPr>
          <p:nvPr>
            <p:ph type="sldNum" sz="quarter" idx="5"/>
          </p:nvPr>
        </p:nvSpPr>
        <p:spPr/>
        <p:txBody>
          <a:bodyPr/>
          <a:lstStyle/>
          <a:p>
            <a:fld id="{11A34663-90A1-D846-8898-3C9F8D7E3213}" type="slidenum">
              <a:rPr lang="pt-BR" smtClean="0"/>
              <a:t>41</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Para ajudar o escalonador:</a:t>
            </a:r>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[18:24]</a:t>
            </a:r>
          </a:p>
          <a:p>
            <a:endParaRPr lang="pt-BR" dirty="0"/>
          </a:p>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p:txBody>
      </p:sp>
      <p:sp>
        <p:nvSpPr>
          <p:cNvPr id="4" name="Slide Number Placeholder 3"/>
          <p:cNvSpPr>
            <a:spLocks noGrp="1"/>
          </p:cNvSpPr>
          <p:nvPr>
            <p:ph type="sldNum" sz="quarter" idx="5"/>
          </p:nvPr>
        </p:nvSpPr>
        <p:spPr/>
        <p:txBody>
          <a:bodyPr/>
          <a:lstStyle/>
          <a:p>
            <a:fld id="{11A34663-90A1-D846-8898-3C9F8D7E3213}" type="slidenum">
              <a:rPr lang="pt-BR" smtClean="0"/>
              <a:t>49</a:t>
            </a:fld>
            <a:endParaRPr lang="pt-BR"/>
          </a:p>
        </p:txBody>
      </p:sp>
    </p:spTree>
    <p:extLst>
      <p:ext uri="{BB962C8B-B14F-4D97-AF65-F5344CB8AC3E}">
        <p14:creationId xmlns:p14="http://schemas.microsoft.com/office/powerpoint/2010/main" val="21812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[02:00]</a:t>
            </a:r>
          </a:p>
          <a:p>
            <a:endParaRPr lang="pt-BR" dirty="0"/>
          </a:p>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[20:24]</a:t>
            </a:r>
          </a:p>
          <a:p>
            <a:endParaRPr lang="pt-BR" dirty="0"/>
          </a:p>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[23:36]</a:t>
            </a:r>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42263697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[24:00]</a:t>
            </a:r>
          </a:p>
        </p:txBody>
      </p:sp>
      <p:sp>
        <p:nvSpPr>
          <p:cNvPr id="4" name="Slide Number Placeholder 3"/>
          <p:cNvSpPr>
            <a:spLocks noGrp="1"/>
          </p:cNvSpPr>
          <p:nvPr>
            <p:ph type="sldNum" sz="quarter" idx="5"/>
          </p:nvPr>
        </p:nvSpPr>
        <p:spPr/>
        <p:txBody>
          <a:bodyPr/>
          <a:lstStyle/>
          <a:p>
            <a:fld id="{11A34663-90A1-D846-8898-3C9F8D7E3213}" type="slidenum">
              <a:rPr lang="pt-BR" smtClean="0"/>
              <a:t>59</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[02:24]</a:t>
            </a:r>
          </a:p>
          <a:p>
            <a:endParaRPr lang="pt-BR" dirty="0"/>
          </a:p>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967047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[26:48]</a:t>
            </a:r>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[02:48]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[28:24]</a:t>
            </a:r>
          </a:p>
        </p:txBody>
      </p:sp>
      <p:sp>
        <p:nvSpPr>
          <p:cNvPr id="4" name="Slide Number Placeholder 3"/>
          <p:cNvSpPr>
            <a:spLocks noGrp="1"/>
          </p:cNvSpPr>
          <p:nvPr>
            <p:ph type="sldNum" sz="quarter" idx="5"/>
          </p:nvPr>
        </p:nvSpPr>
        <p:spPr/>
        <p:txBody>
          <a:bodyPr/>
          <a:lstStyle/>
          <a:p>
            <a:fld id="{11A34663-90A1-D846-8898-3C9F8D7E3213}" type="slidenum">
              <a:rPr lang="pt-BR" smtClean="0"/>
              <a:t>70</a:t>
            </a:fld>
            <a:endParaRPr lang="pt-BR"/>
          </a:p>
        </p:txBody>
      </p:sp>
    </p:spTree>
    <p:extLst>
      <p:ext uri="{BB962C8B-B14F-4D97-AF65-F5344CB8AC3E}">
        <p14:creationId xmlns:p14="http://schemas.microsoft.com/office/powerpoint/2010/main" val="6855157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[28:48]</a:t>
            </a:r>
          </a:p>
        </p:txBody>
      </p:sp>
      <p:sp>
        <p:nvSpPr>
          <p:cNvPr id="4" name="Slide Number Placeholder 3"/>
          <p:cNvSpPr>
            <a:spLocks noGrp="1"/>
          </p:cNvSpPr>
          <p:nvPr>
            <p:ph type="sldNum" sz="quarter" idx="5"/>
          </p:nvPr>
        </p:nvSpPr>
        <p:spPr/>
        <p:txBody>
          <a:bodyPr/>
          <a:lstStyle/>
          <a:p>
            <a:fld id="{11A34663-90A1-D846-8898-3C9F8D7E3213}" type="slidenum">
              <a:rPr lang="pt-BR" smtClean="0"/>
              <a:t>71</a:t>
            </a:fld>
            <a:endParaRPr lang="pt-BR"/>
          </a:p>
        </p:txBody>
      </p:sp>
    </p:spTree>
    <p:extLst>
      <p:ext uri="{BB962C8B-B14F-4D97-AF65-F5344CB8AC3E}">
        <p14:creationId xmlns:p14="http://schemas.microsoft.com/office/powerpoint/2010/main" val="30003666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Feature</a:t>
            </a:r>
            <a:r>
              <a:rPr lang="pt-BR" dirty="0"/>
              <a:t> </a:t>
            </a:r>
            <a:r>
              <a:rPr lang="pt-BR" dirty="0" err="1"/>
              <a:t>seletion</a:t>
            </a:r>
            <a:endParaRPr lang="pt-BR" dirty="0"/>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Pearson: o quão duas variáveis são relacionadas</a:t>
            </a:r>
          </a:p>
          <a:p>
            <a:pPr marL="171450" indent="-171450">
              <a:buFontTx/>
              <a:buChar char="-"/>
            </a:pPr>
            <a:r>
              <a:rPr lang="pt-BR" dirty="0"/>
              <a:t>Moore: todos os hubs de transporte em uma distância de </a:t>
            </a:r>
            <a:r>
              <a:rPr lang="pt-BR" dirty="0" err="1"/>
              <a:t>moore</a:t>
            </a:r>
            <a:r>
              <a:rPr lang="pt-BR" dirty="0"/>
              <a:t> máxima de 20 unidades</a:t>
            </a:r>
          </a:p>
        </p:txBody>
      </p:sp>
      <p:sp>
        <p:nvSpPr>
          <p:cNvPr id="4" name="Slide Number Placeholder 3"/>
          <p:cNvSpPr>
            <a:spLocks noGrp="1"/>
          </p:cNvSpPr>
          <p:nvPr>
            <p:ph type="sldNum" sz="quarter" idx="5"/>
          </p:nvPr>
        </p:nvSpPr>
        <p:spPr/>
        <p:txBody>
          <a:bodyPr/>
          <a:lstStyle/>
          <a:p>
            <a:fld id="{11A34663-90A1-D846-8898-3C9F8D7E3213}" type="slidenum">
              <a:rPr lang="pt-BR" smtClean="0"/>
              <a:t>72</a:t>
            </a:fld>
            <a:endParaRPr lang="pt-BR"/>
          </a:p>
        </p:txBody>
      </p:sp>
    </p:spTree>
    <p:extLst>
      <p:ext uri="{BB962C8B-B14F-4D97-AF65-F5344CB8AC3E}">
        <p14:creationId xmlns:p14="http://schemas.microsoft.com/office/powerpoint/2010/main" val="42242004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Tests</a:t>
            </a:r>
            <a:endParaRPr lang="pt-BR" dirty="0"/>
          </a:p>
          <a:p>
            <a:pPr marL="171450" indent="-171450">
              <a:buFontTx/>
              <a:buChar char="-"/>
            </a:pPr>
            <a:r>
              <a:rPr lang="pt-BR" dirty="0" err="1"/>
              <a:t>Distributed</a:t>
            </a:r>
            <a:r>
              <a:rPr lang="pt-BR" dirty="0"/>
              <a:t>: 64 regiões homogeneamente espaçadas; Visa ilustrar de forma homogênea a cidade</a:t>
            </a:r>
          </a:p>
          <a:p>
            <a:pPr marL="171450" indent="-171450">
              <a:buFontTx/>
              <a:buChar char="-"/>
            </a:pPr>
            <a:r>
              <a:rPr lang="pt-BR" dirty="0"/>
              <a:t>Core: </a:t>
            </a:r>
            <a:r>
              <a:rPr lang="pt-BR" dirty="0" err="1"/>
              <a:t>regions</a:t>
            </a:r>
            <a:r>
              <a:rPr lang="pt-BR" dirty="0"/>
              <a:t> turísticas e/ou públicas. Ex.: </a:t>
            </a:r>
            <a:r>
              <a:rPr lang="pt-BR" dirty="0" err="1"/>
              <a:t>Navigli</a:t>
            </a:r>
            <a:r>
              <a:rPr lang="pt-BR" dirty="0"/>
              <a:t>, Luigi </a:t>
            </a:r>
            <a:r>
              <a:rPr lang="pt-BR" dirty="0" err="1"/>
              <a:t>Bocconi</a:t>
            </a:r>
            <a:r>
              <a:rPr lang="pt-BR" dirty="0"/>
              <a:t> </a:t>
            </a:r>
            <a:r>
              <a:rPr lang="pt-BR" dirty="0" err="1"/>
              <a:t>University</a:t>
            </a:r>
            <a:endParaRPr lang="pt-BR" dirty="0"/>
          </a:p>
          <a:p>
            <a:pPr marL="171450" indent="-171450">
              <a:buFontTx/>
              <a:buChar char="-"/>
            </a:pPr>
            <a:r>
              <a:rPr lang="pt-BR" dirty="0"/>
              <a:t>Event: San Ciro/Giuseppe Meazza Stadium</a:t>
            </a:r>
          </a:p>
        </p:txBody>
      </p:sp>
      <p:sp>
        <p:nvSpPr>
          <p:cNvPr id="4" name="Slide Number Placeholder 3"/>
          <p:cNvSpPr>
            <a:spLocks noGrp="1"/>
          </p:cNvSpPr>
          <p:nvPr>
            <p:ph type="sldNum" sz="quarter" idx="5"/>
          </p:nvPr>
        </p:nvSpPr>
        <p:spPr/>
        <p:txBody>
          <a:bodyPr/>
          <a:lstStyle/>
          <a:p>
            <a:fld id="{11A34663-90A1-D846-8898-3C9F8D7E3213}" type="slidenum">
              <a:rPr lang="pt-BR" smtClean="0"/>
              <a:t>73</a:t>
            </a:fld>
            <a:endParaRPr lang="pt-BR"/>
          </a:p>
        </p:txBody>
      </p:sp>
    </p:spTree>
    <p:extLst>
      <p:ext uri="{BB962C8B-B14F-4D97-AF65-F5344CB8AC3E}">
        <p14:creationId xmlns:p14="http://schemas.microsoft.com/office/powerpoint/2010/main" val="41993393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74</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75</a:t>
            </a:fld>
            <a:endParaRPr lang="pt-BR"/>
          </a:p>
        </p:txBody>
      </p:sp>
    </p:spTree>
    <p:extLst>
      <p:ext uri="{BB962C8B-B14F-4D97-AF65-F5344CB8AC3E}">
        <p14:creationId xmlns:p14="http://schemas.microsoft.com/office/powerpoint/2010/main" val="10904280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76</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[31:12]</a:t>
            </a:r>
          </a:p>
        </p:txBody>
      </p:sp>
      <p:sp>
        <p:nvSpPr>
          <p:cNvPr id="4" name="Slide Number Placeholder 3"/>
          <p:cNvSpPr>
            <a:spLocks noGrp="1"/>
          </p:cNvSpPr>
          <p:nvPr>
            <p:ph type="sldNum" sz="quarter" idx="5"/>
          </p:nvPr>
        </p:nvSpPr>
        <p:spPr/>
        <p:txBody>
          <a:bodyPr/>
          <a:lstStyle/>
          <a:p>
            <a:fld id="{11A34663-90A1-D846-8898-3C9F8D7E3213}" type="slidenum">
              <a:rPr lang="pt-BR" smtClean="0"/>
              <a:t>77</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78</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79</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[03:12]</a:t>
            </a:r>
          </a:p>
          <a:p>
            <a:endParaRPr lang="pt-BR" dirty="0"/>
          </a:p>
          <a:p>
            <a:r>
              <a:rPr lang="pt-BR" dirty="0"/>
              <a:t>Inovação</a:t>
            </a:r>
          </a:p>
          <a:p>
            <a:r>
              <a:rPr lang="pt-BR" dirty="0"/>
              <a:t>	Uso pioneiro de dados de transporte público</a:t>
            </a:r>
          </a:p>
          <a:p>
            <a:endParaRPr lang="pt-BR" dirty="0"/>
          </a:p>
          <a:p>
            <a:r>
              <a:rPr lang="pt-BR" dirty="0"/>
              <a:t>	Dados e modelagem abertas na licença CC 4.0</a:t>
            </a:r>
          </a:p>
          <a:p>
            <a:endParaRPr lang="pt-BR" dirty="0"/>
          </a:p>
          <a:p>
            <a:r>
              <a:rPr lang="pt-BR" dirty="0"/>
              <a:t>	Uso de </a:t>
            </a:r>
            <a:r>
              <a:rPr lang="pt-BR" dirty="0" err="1"/>
              <a:t>feature</a:t>
            </a:r>
            <a:r>
              <a:rPr lang="pt-BR" dirty="0"/>
              <a:t> </a:t>
            </a:r>
            <a:r>
              <a:rPr lang="pt-BR" dirty="0" err="1"/>
              <a:t>selection</a:t>
            </a:r>
            <a:r>
              <a:rPr lang="pt-BR" dirty="0"/>
              <a:t> para diminuir o custo computacional de treinamento e inferência do modelo</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237940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periférica</a:t>
            </a:r>
          </a:p>
          <a:p>
            <a:endParaRPr lang="pt-BR" dirty="0"/>
          </a:p>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80</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central</a:t>
            </a:r>
          </a:p>
          <a:p>
            <a:endParaRPr lang="pt-BR" dirty="0"/>
          </a:p>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81</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Diferentes janelas de tempo podem ser úteis em diferentes cenários</a:t>
            </a:r>
          </a:p>
          <a:p>
            <a:r>
              <a:rPr lang="pt-BR" dirty="0"/>
              <a:t>	Compilações condizentes com um ajuste menos frequente nas especificações da infra</a:t>
            </a:r>
          </a:p>
          <a:p>
            <a:endParaRPr lang="pt-BR" dirty="0"/>
          </a:p>
          <a:p>
            <a:r>
              <a:rPr lang="pt-BR" dirty="0"/>
              <a:t>Base de treinamento ficou 6x menor</a:t>
            </a:r>
          </a:p>
          <a:p>
            <a:r>
              <a:rPr lang="pt-BR" dirty="0"/>
              <a:t>Mesmo assim não houve uma perda considerável de performance</a:t>
            </a:r>
          </a:p>
          <a:p>
            <a:endParaRPr lang="pt-BR" dirty="0"/>
          </a:p>
          <a:p>
            <a:r>
              <a:rPr lang="pt-BR" dirty="0"/>
              <a:t>Treinamento baixou de 175s~200s para 40s</a:t>
            </a:r>
          </a:p>
        </p:txBody>
      </p:sp>
      <p:sp>
        <p:nvSpPr>
          <p:cNvPr id="4" name="Slide Number Placeholder 3"/>
          <p:cNvSpPr>
            <a:spLocks noGrp="1"/>
          </p:cNvSpPr>
          <p:nvPr>
            <p:ph type="sldNum" sz="quarter" idx="5"/>
          </p:nvPr>
        </p:nvSpPr>
        <p:spPr/>
        <p:txBody>
          <a:bodyPr/>
          <a:lstStyle/>
          <a:p>
            <a:fld id="{11A34663-90A1-D846-8898-3C9F8D7E3213}" type="slidenum">
              <a:rPr lang="pt-BR" smtClean="0"/>
              <a:t>82</a:t>
            </a:fld>
            <a:endParaRPr lang="pt-BR"/>
          </a:p>
        </p:txBody>
      </p:sp>
    </p:spTree>
    <p:extLst>
      <p:ext uri="{BB962C8B-B14F-4D97-AF65-F5344CB8AC3E}">
        <p14:creationId xmlns:p14="http://schemas.microsoft.com/office/powerpoint/2010/main" val="39249698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[33:36]</a:t>
            </a:r>
          </a:p>
        </p:txBody>
      </p:sp>
      <p:sp>
        <p:nvSpPr>
          <p:cNvPr id="4" name="Slide Number Placeholder 3"/>
          <p:cNvSpPr>
            <a:spLocks noGrp="1"/>
          </p:cNvSpPr>
          <p:nvPr>
            <p:ph type="sldNum" sz="quarter" idx="5"/>
          </p:nvPr>
        </p:nvSpPr>
        <p:spPr/>
        <p:txBody>
          <a:bodyPr/>
          <a:lstStyle/>
          <a:p>
            <a:fld id="{11A34663-90A1-D846-8898-3C9F8D7E3213}" type="slidenum">
              <a:rPr lang="pt-BR" smtClean="0"/>
              <a:t>83</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transporte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84</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85</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86</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87</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88</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89</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[03:36]</a:t>
            </a:r>
          </a:p>
          <a:p>
            <a:endParaRPr lang="pt-BR" dirty="0"/>
          </a:p>
          <a:p>
            <a:r>
              <a:rPr lang="pt-BR" dirty="0"/>
              <a:t>Leve</a:t>
            </a:r>
          </a:p>
          <a:p>
            <a:r>
              <a:rPr lang="pt-BR" dirty="0"/>
              <a:t>	Escalável através do volume de dados ingeridos</a:t>
            </a:r>
          </a:p>
          <a:p>
            <a:endParaRPr lang="pt-BR" dirty="0"/>
          </a:p>
          <a:p>
            <a:r>
              <a:rPr lang="pt-BR" dirty="0"/>
              <a:t>	Vários volumes validados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301012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90</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91</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[37:12]</a:t>
            </a:r>
          </a:p>
        </p:txBody>
      </p:sp>
      <p:sp>
        <p:nvSpPr>
          <p:cNvPr id="4" name="Slide Number Placeholder 3"/>
          <p:cNvSpPr>
            <a:spLocks noGrp="1"/>
          </p:cNvSpPr>
          <p:nvPr>
            <p:ph type="sldNum" sz="quarter" idx="5"/>
          </p:nvPr>
        </p:nvSpPr>
        <p:spPr/>
        <p:txBody>
          <a:bodyPr/>
          <a:lstStyle/>
          <a:p>
            <a:fld id="{11A34663-90A1-D846-8898-3C9F8D7E3213}" type="slidenum">
              <a:rPr lang="pt-BR" smtClean="0"/>
              <a:t>92</a:t>
            </a:fld>
            <a:endParaRPr lang="pt-BR"/>
          </a:p>
        </p:txBody>
      </p:sp>
    </p:spTree>
    <p:extLst>
      <p:ext uri="{BB962C8B-B14F-4D97-AF65-F5344CB8AC3E}">
        <p14:creationId xmlns:p14="http://schemas.microsoft.com/office/powerpoint/2010/main" val="25995006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[37:36]</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93</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[39:12]</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4773551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30901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11/8/23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11/8/23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11/8/23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11/8/23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11/8/23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11/8/23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11/8/23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11/8/23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11/8/23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11/8/23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11/8/23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11/8/23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5.m4a"/><Relationship Id="rId1" Type="http://schemas.microsoft.com/office/2007/relationships/media" Target="../media/media95.m4a"/><Relationship Id="rId5" Type="http://schemas.openxmlformats.org/officeDocument/2006/relationships/image" Target="../media/image3.png"/><Relationship Id="rId4"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6.m4a"/><Relationship Id="rId1" Type="http://schemas.microsoft.com/office/2007/relationships/media" Target="../media/media96.m4a"/><Relationship Id="rId5" Type="http://schemas.openxmlformats.org/officeDocument/2006/relationships/image" Target="../media/image3.png"/><Relationship Id="rId4"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7.m4a"/><Relationship Id="rId1" Type="http://schemas.microsoft.com/office/2007/relationships/media" Target="../media/media9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98.m4a"/><Relationship Id="rId1" Type="http://schemas.microsoft.com/office/2007/relationships/media" Target="../media/media98.m4a"/><Relationship Id="rId6" Type="http://schemas.openxmlformats.org/officeDocument/2006/relationships/hyperlink" Target="mailto:mgcarneiro@ufu.br" TargetMode="External"/><Relationship Id="rId5" Type="http://schemas.openxmlformats.org/officeDocument/2006/relationships/hyperlink" Target="mailto:rafael.pasquini@ufu.br" TargetMode="External"/><Relationship Id="rId4" Type="http://schemas.openxmlformats.org/officeDocument/2006/relationships/hyperlink" Target="mailto:patrick@ufu.br" TargetMode="Externa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jpeg"/><Relationship Id="rId5" Type="http://schemas.openxmlformats.org/officeDocument/2006/relationships/image" Target="../media/image1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jpeg"/><Relationship Id="rId5" Type="http://schemas.openxmlformats.org/officeDocument/2006/relationships/image" Target="../media/image1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jpeg"/><Relationship Id="rId5" Type="http://schemas.openxmlformats.org/officeDocument/2006/relationships/hyperlink" Target="https://www.ericsson.com/en/reports-and-papers/mobility-report/reports/november-2022"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jpeg"/><Relationship Id="rId5" Type="http://schemas.openxmlformats.org/officeDocument/2006/relationships/image" Target="../media/image13.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0.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4.png"/><Relationship Id="rId5" Type="http://schemas.openxmlformats.org/officeDocument/2006/relationships/image" Target="../media/image1.jpe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jpeg"/><Relationship Id="rId5" Type="http://schemas.openxmlformats.org/officeDocument/2006/relationships/image" Target="../media/image16.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jpeg"/><Relationship Id="rId5" Type="http://schemas.openxmlformats.org/officeDocument/2006/relationships/image" Target="../media/image19.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1.jpeg"/><Relationship Id="rId5" Type="http://schemas.openxmlformats.org/officeDocument/2006/relationships/image" Target="../media/image20.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1.jpeg"/><Relationship Id="rId5" Type="http://schemas.openxmlformats.org/officeDocument/2006/relationships/image" Target="../media/image100.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1.jpeg"/><Relationship Id="rId5" Type="http://schemas.openxmlformats.org/officeDocument/2006/relationships/image" Target="../media/image23.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1.jpeg"/><Relationship Id="rId5" Type="http://schemas.openxmlformats.org/officeDocument/2006/relationships/image" Target="../media/image24.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notesSlide" Target="../notesSlides/notesSlide59.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200.png"/><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190.png"/><Relationship Id="rId5" Type="http://schemas.openxmlformats.org/officeDocument/2006/relationships/image" Target="../media/image18.png"/><Relationship Id="rId4" Type="http://schemas.openxmlformats.org/officeDocument/2006/relationships/notesSlide" Target="../notesSlides/notesSlide60.xml"/><Relationship Id="rId9"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58.m4a"/><Relationship Id="rId1" Type="http://schemas.microsoft.com/office/2007/relationships/media" Target="../media/media58.m4a"/><Relationship Id="rId6" Type="http://schemas.openxmlformats.org/officeDocument/2006/relationships/image" Target="../media/image1.jpeg"/><Relationship Id="rId5" Type="http://schemas.openxmlformats.org/officeDocument/2006/relationships/image" Target="../media/image25.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59.m4a"/><Relationship Id="rId1" Type="http://schemas.microsoft.com/office/2007/relationships/media" Target="../media/media59.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0.m4a"/><Relationship Id="rId1" Type="http://schemas.microsoft.com/office/2007/relationships/media" Target="../media/media60.m4a"/><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1.m4a"/><Relationship Id="rId1" Type="http://schemas.microsoft.com/office/2007/relationships/media" Target="../media/media61.m4a"/><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2.m4a"/><Relationship Id="rId1" Type="http://schemas.microsoft.com/office/2007/relationships/media" Target="../media/media62.m4a"/><Relationship Id="rId6" Type="http://schemas.openxmlformats.org/officeDocument/2006/relationships/image" Target="../media/image1.jpeg"/><Relationship Id="rId5" Type="http://schemas.openxmlformats.org/officeDocument/2006/relationships/image" Target="../media/image27.jp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3.m4a"/><Relationship Id="rId1" Type="http://schemas.microsoft.com/office/2007/relationships/media" Target="../media/media63.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4.m4a"/><Relationship Id="rId1" Type="http://schemas.microsoft.com/office/2007/relationships/media" Target="../media/media64.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5.m4a"/><Relationship Id="rId1" Type="http://schemas.microsoft.com/office/2007/relationships/media" Target="../media/media65.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6.m4a"/><Relationship Id="rId1" Type="http://schemas.microsoft.com/office/2007/relationships/media" Target="../media/media66.m4a"/><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m4a"/><Relationship Id="rId1" Type="http://schemas.microsoft.com/office/2007/relationships/media" Target="../media/media6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m4a"/><Relationship Id="rId1" Type="http://schemas.microsoft.com/office/2007/relationships/media" Target="../media/media68.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m4a"/><Relationship Id="rId1" Type="http://schemas.microsoft.com/office/2007/relationships/media" Target="../media/media69.m4a"/><Relationship Id="rId5" Type="http://schemas.openxmlformats.org/officeDocument/2006/relationships/image" Target="../media/image3.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m4a"/><Relationship Id="rId1" Type="http://schemas.microsoft.com/office/2007/relationships/media" Target="../media/media7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m4a"/><Relationship Id="rId1" Type="http://schemas.microsoft.com/office/2007/relationships/media" Target="../media/media7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2.m4a"/><Relationship Id="rId1" Type="http://schemas.microsoft.com/office/2007/relationships/media" Target="../media/media72.m4a"/><Relationship Id="rId6" Type="http://schemas.openxmlformats.org/officeDocument/2006/relationships/image" Target="../media/image1.jpeg"/><Relationship Id="rId5" Type="http://schemas.openxmlformats.org/officeDocument/2006/relationships/image" Target="../media/image31.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3.m4a"/><Relationship Id="rId1" Type="http://schemas.microsoft.com/office/2007/relationships/media" Target="../media/media73.m4a"/><Relationship Id="rId6" Type="http://schemas.openxmlformats.org/officeDocument/2006/relationships/image" Target="../media/image1.jpeg"/><Relationship Id="rId5" Type="http://schemas.openxmlformats.org/officeDocument/2006/relationships/image" Target="../media/image32.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4.m4a"/><Relationship Id="rId1" Type="http://schemas.microsoft.com/office/2007/relationships/media" Target="../media/media74.m4a"/><Relationship Id="rId6" Type="http://schemas.openxmlformats.org/officeDocument/2006/relationships/image" Target="../media/image1.jpeg"/><Relationship Id="rId5" Type="http://schemas.openxmlformats.org/officeDocument/2006/relationships/image" Target="../media/image33.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75.m4a"/><Relationship Id="rId1" Type="http://schemas.microsoft.com/office/2007/relationships/media" Target="../media/media75.m4a"/><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notesSlide" Target="../notesSlides/notesSlide79.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76.m4a"/><Relationship Id="rId1" Type="http://schemas.microsoft.com/office/2007/relationships/media" Target="../media/media76.m4a"/><Relationship Id="rId6" Type="http://schemas.openxmlformats.org/officeDocument/2006/relationships/image" Target="../media/image300.png"/><Relationship Id="rId5" Type="http://schemas.openxmlformats.org/officeDocument/2006/relationships/image" Target="../media/image35.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77.m4a"/><Relationship Id="rId1" Type="http://schemas.microsoft.com/office/2007/relationships/media" Target="../media/media77.m4a"/><Relationship Id="rId6" Type="http://schemas.openxmlformats.org/officeDocument/2006/relationships/image" Target="../media/image320.png"/><Relationship Id="rId5" Type="http://schemas.openxmlformats.org/officeDocument/2006/relationships/image" Target="../media/image36.png"/><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8.m4a"/><Relationship Id="rId1" Type="http://schemas.microsoft.com/office/2007/relationships/media" Target="../media/media78.m4a"/><Relationship Id="rId6" Type="http://schemas.openxmlformats.org/officeDocument/2006/relationships/image" Target="../media/image37.png"/><Relationship Id="rId5" Type="http://schemas.openxmlformats.org/officeDocument/2006/relationships/image" Target="../media/image1.jpe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jpeg"/><Relationship Id="rId2" Type="http://schemas.openxmlformats.org/officeDocument/2006/relationships/audio" Target="../media/media79.m4a"/><Relationship Id="rId1" Type="http://schemas.microsoft.com/office/2007/relationships/media" Target="../media/media79.m4a"/><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audio" Target="../media/media80.m4a"/><Relationship Id="rId1" Type="http://schemas.microsoft.com/office/2007/relationships/media" Target="../media/media80.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5.xml"/><Relationship Id="rId9"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1.m4a"/><Relationship Id="rId1" Type="http://schemas.microsoft.com/office/2007/relationships/media" Target="../media/media81.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m4a"/><Relationship Id="rId1" Type="http://schemas.microsoft.com/office/2007/relationships/media" Target="../media/media8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3.m4a"/><Relationship Id="rId1" Type="http://schemas.microsoft.com/office/2007/relationships/media" Target="../media/media83.m4a"/><Relationship Id="rId6" Type="http://schemas.openxmlformats.org/officeDocument/2006/relationships/image" Target="../media/image42.png"/><Relationship Id="rId5" Type="http://schemas.openxmlformats.org/officeDocument/2006/relationships/image" Target="../media/image1.jpe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4.m4a"/><Relationship Id="rId1" Type="http://schemas.microsoft.com/office/2007/relationships/media" Target="../media/media84.m4a"/><Relationship Id="rId6" Type="http://schemas.openxmlformats.org/officeDocument/2006/relationships/image" Target="../media/image1.jpeg"/><Relationship Id="rId5" Type="http://schemas.openxmlformats.org/officeDocument/2006/relationships/image" Target="../media/image42.pn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5.m4a"/><Relationship Id="rId1" Type="http://schemas.microsoft.com/office/2007/relationships/media" Target="../media/media85.m4a"/><Relationship Id="rId6" Type="http://schemas.openxmlformats.org/officeDocument/2006/relationships/image" Target="../media/image1.jpeg"/><Relationship Id="rId5" Type="http://schemas.openxmlformats.org/officeDocument/2006/relationships/image" Target="../media/image43.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6.m4a"/><Relationship Id="rId1" Type="http://schemas.microsoft.com/office/2007/relationships/media" Target="../media/media86.m4a"/><Relationship Id="rId6" Type="http://schemas.openxmlformats.org/officeDocument/2006/relationships/image" Target="../media/image1.jpeg"/><Relationship Id="rId5" Type="http://schemas.openxmlformats.org/officeDocument/2006/relationships/image" Target="../media/image44.png"/><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7.m4a"/><Relationship Id="rId1" Type="http://schemas.microsoft.com/office/2007/relationships/media" Target="../media/media8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8.m4a"/><Relationship Id="rId1" Type="http://schemas.microsoft.com/office/2007/relationships/media" Target="../media/media88.m4a"/><Relationship Id="rId5" Type="http://schemas.openxmlformats.org/officeDocument/2006/relationships/image" Target="../media/image3.png"/><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9.m4a"/><Relationship Id="rId1" Type="http://schemas.microsoft.com/office/2007/relationships/media" Target="../media/media89.m4a"/><Relationship Id="rId5" Type="http://schemas.openxmlformats.org/officeDocument/2006/relationships/image" Target="../media/image3.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0.m4a"/><Relationship Id="rId1" Type="http://schemas.microsoft.com/office/2007/relationships/media" Target="../media/media90.m4a"/><Relationship Id="rId5" Type="http://schemas.openxmlformats.org/officeDocument/2006/relationships/image" Target="../media/image3.png"/><Relationship Id="rId4"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1.m4a"/><Relationship Id="rId1" Type="http://schemas.microsoft.com/office/2007/relationships/media" Target="../media/media91.m4a"/><Relationship Id="rId5" Type="http://schemas.openxmlformats.org/officeDocument/2006/relationships/image" Target="../media/image3.png"/><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2.m4a"/><Relationship Id="rId1" Type="http://schemas.microsoft.com/office/2007/relationships/media" Target="../media/media92.m4a"/><Relationship Id="rId5" Type="http://schemas.openxmlformats.org/officeDocument/2006/relationships/image" Target="../media/image3.png"/><Relationship Id="rId4"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3.m4a"/><Relationship Id="rId1" Type="http://schemas.microsoft.com/office/2007/relationships/media" Target="../media/media93.m4a"/><Relationship Id="rId5" Type="http://schemas.openxmlformats.org/officeDocument/2006/relationships/image" Target="../media/image3.png"/><Relationship Id="rId4"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4.m4a"/><Relationship Id="rId1" Type="http://schemas.microsoft.com/office/2007/relationships/media" Target="../media/media94.m4a"/><Relationship Id="rId5" Type="http://schemas.openxmlformats.org/officeDocument/2006/relationships/image" Target="../media/image3.png"/><Relationship Id="rId4"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194170"/>
            <a:ext cx="9144000" cy="1655762"/>
          </a:xfrm>
        </p:spPr>
        <p:txBody>
          <a:bodyPr>
            <a:normAutofit/>
          </a:bodyPr>
          <a:lstStyle/>
          <a:p>
            <a:r>
              <a:rPr lang="pt-BR" sz="2000" dirty="0">
                <a:latin typeface="IBM Plex Sans" panose="020B0503050203000203" pitchFamily="34" charset="0"/>
              </a:rPr>
              <a:t>Patrick Luiz de Araújo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21/11/2023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extLst>
              <a:ext uri="{FF2B5EF4-FFF2-40B4-BE49-F238E27FC236}">
                <a16:creationId xmlns:a16="http://schemas.microsoft.com/office/drawing/2014/main" id="{F7762BDE-DBEC-678B-F9B5-B0A21AC9684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85430456"/>
      </p:ext>
    </p:extLst>
  </p:cSld>
  <p:clrMapOvr>
    <a:masterClrMapping/>
  </p:clrMapOvr>
  <mc:AlternateContent xmlns:mc="http://schemas.openxmlformats.org/markup-compatibility/2006">
    <mc:Choice xmlns:p14="http://schemas.microsoft.com/office/powerpoint/2010/main" Requires="p14">
      <p:transition spd="slow" p14:dur="2000" advTm="37290"/>
    </mc:Choice>
    <mc:Fallback>
      <p:transition spd="slow" advTm="37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pic>
        <p:nvPicPr>
          <p:cNvPr id="13" name="Audio 12">
            <a:extLst>
              <a:ext uri="{FF2B5EF4-FFF2-40B4-BE49-F238E27FC236}">
                <a16:creationId xmlns:a16="http://schemas.microsoft.com/office/drawing/2014/main" id="{FE0A738B-823D-E19D-5050-991E2BD95F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97196873"/>
      </p:ext>
    </p:extLst>
  </p:cSld>
  <p:clrMapOvr>
    <a:masterClrMapping/>
  </p:clrMapOvr>
  <mc:AlternateContent xmlns:mc="http://schemas.openxmlformats.org/markup-compatibility/2006">
    <mc:Choice xmlns:p14="http://schemas.microsoft.com/office/powerpoint/2010/main" Requires="p14">
      <p:transition spd="slow" p14:dur="2000" advTm="27914"/>
    </mc:Choice>
    <mc:Fallback>
      <p:transition spd="slow" advTm="27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pic>
        <p:nvPicPr>
          <p:cNvPr id="14" name="Audio 13">
            <a:extLst>
              <a:ext uri="{FF2B5EF4-FFF2-40B4-BE49-F238E27FC236}">
                <a16:creationId xmlns:a16="http://schemas.microsoft.com/office/drawing/2014/main" id="{16F49D90-7607-3385-E05D-167AD6FF69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526855"/>
      </p:ext>
    </p:extLst>
  </p:cSld>
  <p:clrMapOvr>
    <a:masterClrMapping/>
  </p:clrMapOvr>
  <mc:AlternateContent xmlns:mc="http://schemas.openxmlformats.org/markup-compatibility/2006">
    <mc:Choice xmlns:p14="http://schemas.microsoft.com/office/powerpoint/2010/main" Requires="p14">
      <p:transition spd="slow" p14:dur="2000" advTm="7701"/>
    </mc:Choice>
    <mc:Fallback>
      <p:transition spd="slow" advTm="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101</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9123670" y="-6101"/>
            <a:ext cx="3058391" cy="3425950"/>
          </a:xfrm>
          <a:prstGeom prst="rect">
            <a:avLst/>
          </a:prstGeom>
          <a:solidFill>
            <a:srgbClr val="7A81FF"/>
          </a:solidFill>
          <a:ln>
            <a:solidFill>
              <a:srgbClr val="7A81FF"/>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pic>
        <p:nvPicPr>
          <p:cNvPr id="15" name="Audio 14">
            <a:extLst>
              <a:ext uri="{FF2B5EF4-FFF2-40B4-BE49-F238E27FC236}">
                <a16:creationId xmlns:a16="http://schemas.microsoft.com/office/drawing/2014/main" id="{497963AC-EB8D-B7D9-119C-938E2DFC9B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08909260"/>
      </p:ext>
    </p:extLst>
  </p:cSld>
  <p:clrMapOvr>
    <a:masterClrMapping/>
  </p:clrMapOvr>
  <mc:AlternateContent xmlns:mc="http://schemas.openxmlformats.org/markup-compatibility/2006">
    <mc:Choice xmlns:p14="http://schemas.microsoft.com/office/powerpoint/2010/main" Requires="p14">
      <p:transition spd="slow" p14:dur="2000" advTm="10826"/>
    </mc:Choice>
    <mc:Fallback>
      <p:transition spd="slow" advTm="10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102</a:t>
            </a:fld>
            <a:endParaRPr lang="pt-B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838200" y="3459345"/>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6986157" y="3429001"/>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pic>
        <p:nvPicPr>
          <p:cNvPr id="3" name="Picture 6" descr="Resultado de imagem para ufu">
            <a:extLst>
              <a:ext uri="{FF2B5EF4-FFF2-40B4-BE49-F238E27FC236}">
                <a16:creationId xmlns:a16="http://schemas.microsoft.com/office/drawing/2014/main" id="{EC9B0744-2787-B20E-7B58-08A4FD6F045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838200" y="2486891"/>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6986157" y="2486891"/>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pic>
        <p:nvPicPr>
          <p:cNvPr id="13" name="Audio 12">
            <a:extLst>
              <a:ext uri="{FF2B5EF4-FFF2-40B4-BE49-F238E27FC236}">
                <a16:creationId xmlns:a16="http://schemas.microsoft.com/office/drawing/2014/main" id="{541D7930-1C25-DC6D-819D-8073D9812E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12930686"/>
      </p:ext>
    </p:extLst>
  </p:cSld>
  <p:clrMapOvr>
    <a:masterClrMapping/>
  </p:clrMapOvr>
  <mc:AlternateContent xmlns:mc="http://schemas.openxmlformats.org/markup-compatibility/2006">
    <mc:Choice xmlns:p14="http://schemas.microsoft.com/office/powerpoint/2010/main" Requires="p14">
      <p:transition spd="slow" p14:dur="2000" advTm="62282"/>
    </mc:Choice>
    <mc:Fallback>
      <p:transition spd="slow" advTm="6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4"/>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5"/>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6"/>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103</a:t>
            </a:fld>
            <a:endParaRPr lang="pt-BR"/>
          </a:p>
        </p:txBody>
      </p:sp>
      <p:pic>
        <p:nvPicPr>
          <p:cNvPr id="2" name="Picture 6" descr="Resultado de imagem para ufu">
            <a:extLst>
              <a:ext uri="{FF2B5EF4-FFF2-40B4-BE49-F238E27FC236}">
                <a16:creationId xmlns:a16="http://schemas.microsoft.com/office/drawing/2014/main" id="{10054EDA-F9A9-CFA1-40E2-586C63F8F6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m para facom ufu">
            <a:extLst>
              <a:ext uri="{FF2B5EF4-FFF2-40B4-BE49-F238E27FC236}">
                <a16:creationId xmlns:a16="http://schemas.microsoft.com/office/drawing/2014/main" id="{34A7D6CF-996C-CCBE-7848-9584703354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94022191-464E-4A49-88AA-15D580FAB3D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0972039"/>
      </p:ext>
    </p:extLst>
  </p:cSld>
  <p:clrMapOvr>
    <a:masterClrMapping/>
  </p:clrMapOvr>
  <mc:AlternateContent xmlns:mc="http://schemas.openxmlformats.org/markup-compatibility/2006">
    <mc:Choice xmlns:p14="http://schemas.microsoft.com/office/powerpoint/2010/main" Requires="p14">
      <p:transition spd="slow" p14:dur="2000" advTm="38367"/>
    </mc:Choice>
    <mc:Fallback>
      <p:transition spd="slow" advTm="38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characterization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prediction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11</a:t>
            </a:fld>
            <a:endParaRPr lang="pt-BR"/>
          </a:p>
        </p:txBody>
      </p:sp>
      <p:pic>
        <p:nvPicPr>
          <p:cNvPr id="8" name="Picture 6" descr="Resultado de imagem para ufu">
            <a:extLst>
              <a:ext uri="{FF2B5EF4-FFF2-40B4-BE49-F238E27FC236}">
                <a16:creationId xmlns:a16="http://schemas.microsoft.com/office/drawing/2014/main" id="{4EEFD897-D0E9-3AC1-97F4-EDC5190D1B6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82A9CC9E-7B60-B0CD-B6CF-A44E43A992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7798352"/>
      </p:ext>
    </p:extLst>
  </p:cSld>
  <p:clrMapOvr>
    <a:masterClrMapping/>
  </p:clrMapOvr>
  <mc:AlternateContent xmlns:mc="http://schemas.openxmlformats.org/markup-compatibility/2006">
    <mc:Choice xmlns:p14="http://schemas.microsoft.com/office/powerpoint/2010/main" Requires="p14">
      <p:transition spd="slow" p14:dur="2000" advTm="13920"/>
    </mc:Choice>
    <mc:Fallback>
      <p:transition spd="slow" advTm="13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1211360"/>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86856" y="1804657"/>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pic>
        <p:nvPicPr>
          <p:cNvPr id="8" name="Picture 6" descr="Resultado de imagem para ufu">
            <a:extLst>
              <a:ext uri="{FF2B5EF4-FFF2-40B4-BE49-F238E27FC236}">
                <a16:creationId xmlns:a16="http://schemas.microsoft.com/office/drawing/2014/main" id="{9BF1383D-0711-7A54-6EDE-97628E0DDB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57AC7333-D914-7793-5283-1916BB850A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03666682"/>
      </p:ext>
    </p:extLst>
  </p:cSld>
  <p:clrMapOvr>
    <a:masterClrMapping/>
  </p:clrMapOvr>
  <mc:AlternateContent xmlns:mc="http://schemas.openxmlformats.org/markup-compatibility/2006">
    <mc:Choice xmlns:p14="http://schemas.microsoft.com/office/powerpoint/2010/main" Requires="p14">
      <p:transition spd="slow" p14:dur="2000" advTm="22368"/>
    </mc:Choice>
    <mc:Fallback>
      <p:transition spd="slow" advTm="22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968071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Network Traffic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3835930"/>
            <a:ext cx="6001578" cy="2292935"/>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endParaRPr lang="en-US" sz="1100" b="0" i="0" dirty="0">
              <a:solidFill>
                <a:srgbClr val="898989"/>
              </a:solidFill>
              <a:effectLst/>
              <a:latin typeface="IBM Plex Sans" panose="020B0503050203000203" pitchFamily="34" charset="0"/>
            </a:endParaRP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endParaRPr lang="en-US" sz="1100" dirty="0">
              <a:solidFill>
                <a:srgbClr val="898989"/>
              </a:solidFill>
              <a:latin typeface="IBM Plex Sans" panose="020B0503050203000203" pitchFamily="34" charset="0"/>
            </a:endParaRP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a:t>
            </a:r>
            <a:r>
              <a:rPr lang="en-US" sz="1600" b="1" dirty="0">
                <a:solidFill>
                  <a:srgbClr val="1A69FF"/>
                </a:solidFill>
                <a:latin typeface="IBM Plex Sans" panose="020B0503050203000203" pitchFamily="34" charset="0"/>
              </a:rPr>
              <a:t>patterns</a:t>
            </a:r>
            <a:r>
              <a:rPr lang="en-US" sz="1600" b="1" baseline="30000" dirty="0">
                <a:solidFill>
                  <a:srgbClr val="1A69FF"/>
                </a:solidFill>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0322D52-F016-82FC-008A-47DE65671D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87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878285"/>
            <a:ext cx="10683501" cy="365125"/>
          </a:xfrm>
        </p:spPr>
        <p:txBody>
          <a:bodyPr anchor="t">
            <a:normAutofit/>
          </a:bodyPr>
          <a:lstStyle/>
          <a:p>
            <a:r>
              <a:rPr lang="en-US" sz="1600" b="1" dirty="0">
                <a:latin typeface="IBM Plex Sans" panose="020B0503050203000203" pitchFamily="34" charset="0"/>
              </a:rPr>
              <a:t>Grouping of regions based on network usage patterns</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EA19A96A-C020-6D51-A6E7-77FDB1BC2D7C}"/>
              </a:ext>
            </a:extLst>
          </p:cNvPr>
          <p:cNvSpPr txBox="1">
            <a:spLocks/>
          </p:cNvSpPr>
          <p:nvPr/>
        </p:nvSpPr>
        <p:spPr>
          <a:xfrm>
            <a:off x="531343" y="2157405"/>
            <a:ext cx="10683501" cy="12160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Residential</a:t>
            </a:r>
          </a:p>
          <a:p>
            <a:pPr marL="285750" indent="-285750">
              <a:buFont typeface="Arial" panose="020B0604020202020204" pitchFamily="34" charset="0"/>
              <a:buChar char="•"/>
            </a:pPr>
            <a:r>
              <a:rPr lang="en-US" sz="1600" b="1" dirty="0">
                <a:latin typeface="IBM Plex Sans" panose="020B0503050203000203" pitchFamily="34" charset="0"/>
              </a:rPr>
              <a:t>Transport</a:t>
            </a:r>
          </a:p>
          <a:p>
            <a:pPr marL="285750" indent="-285750">
              <a:buFont typeface="Arial" panose="020B0604020202020204" pitchFamily="34" charset="0"/>
              <a:buChar char="•"/>
            </a:pPr>
            <a:r>
              <a:rPr lang="en-US" sz="1600" b="1" dirty="0">
                <a:latin typeface="IBM Plex Sans" panose="020B0503050203000203" pitchFamily="34" charset="0"/>
              </a:rPr>
              <a:t>Office</a:t>
            </a:r>
          </a:p>
          <a:p>
            <a:pPr marL="285750" indent="-285750">
              <a:buFont typeface="Arial" panose="020B0604020202020204" pitchFamily="34" charset="0"/>
              <a:buChar char="•"/>
            </a:pPr>
            <a:r>
              <a:rPr lang="en-US" sz="1600" b="1" dirty="0">
                <a:latin typeface="IBM Plex Sans" panose="020B0503050203000203" pitchFamily="34" charset="0"/>
              </a:rPr>
              <a:t>Entertainment</a:t>
            </a:r>
          </a:p>
          <a:p>
            <a:pPr marL="285750" indent="-285750">
              <a:buFont typeface="Arial" panose="020B0604020202020204" pitchFamily="34" charset="0"/>
              <a:buChar char="•"/>
            </a:pPr>
            <a:r>
              <a:rPr lang="en-US" sz="1600" b="1" dirty="0">
                <a:latin typeface="IBM Plex Sans" panose="020B0503050203000203" pitchFamily="34" charset="0"/>
              </a:rPr>
              <a:t>Comprehensive areas</a:t>
            </a:r>
          </a:p>
        </p:txBody>
      </p:sp>
      <p:sp>
        <p:nvSpPr>
          <p:cNvPr id="7" name="Title">
            <a:extLst>
              <a:ext uri="{FF2B5EF4-FFF2-40B4-BE49-F238E27FC236}">
                <a16:creationId xmlns:a16="http://schemas.microsoft.com/office/drawing/2014/main" id="{ABA2F1C6-571B-7A8A-C25D-C99C4E1B3ED5}"/>
              </a:ext>
            </a:extLst>
          </p:cNvPr>
          <p:cNvSpPr txBox="1">
            <a:spLocks/>
          </p:cNvSpPr>
          <p:nvPr/>
        </p:nvSpPr>
        <p:spPr>
          <a:xfrm>
            <a:off x="531342" y="3394263"/>
            <a:ext cx="10683501" cy="15159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Human labelling of some regions to generalization</a:t>
            </a:r>
          </a:p>
        </p:txBody>
      </p:sp>
      <p:sp>
        <p:nvSpPr>
          <p:cNvPr id="11" name="Title">
            <a:extLst>
              <a:ext uri="{FF2B5EF4-FFF2-40B4-BE49-F238E27FC236}">
                <a16:creationId xmlns:a16="http://schemas.microsoft.com/office/drawing/2014/main" id="{D1257972-1210-E828-734D-952878EDA0E6}"/>
              </a:ext>
            </a:extLst>
          </p:cNvPr>
          <p:cNvSpPr txBox="1">
            <a:spLocks/>
          </p:cNvSpPr>
          <p:nvPr/>
        </p:nvSpPr>
        <p:spPr>
          <a:xfrm>
            <a:off x="531342" y="1515448"/>
            <a:ext cx="10683501" cy="5870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Characteristics of traffic: temporal and frequency</a:t>
            </a:r>
          </a:p>
        </p:txBody>
      </p:sp>
      <p:pic>
        <p:nvPicPr>
          <p:cNvPr id="12" name="Audio 11">
            <a:extLst>
              <a:ext uri="{FF2B5EF4-FFF2-40B4-BE49-F238E27FC236}">
                <a16:creationId xmlns:a16="http://schemas.microsoft.com/office/drawing/2014/main" id="{A6DC9F47-40A0-883E-E400-62DBAA535C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1737349"/>
      </p:ext>
    </p:extLst>
  </p:cSld>
  <p:clrMapOvr>
    <a:masterClrMapping/>
  </p:clrMapOvr>
  <mc:AlternateContent xmlns:mc="http://schemas.openxmlformats.org/markup-compatibility/2006">
    <mc:Choice xmlns:p14="http://schemas.microsoft.com/office/powerpoint/2010/main" Requires="p14">
      <p:transition spd="slow" p14:dur="2000" advTm="68128"/>
    </mc:Choice>
    <mc:Fallback>
      <p:transition spd="slow" advTm="68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2061675"/>
          </a:xfrm>
        </p:spPr>
        <p:txBody>
          <a:bodyPr anchor="t">
            <a:normAutofit/>
          </a:bodyPr>
          <a:lstStyle/>
          <a:p>
            <a:r>
              <a:rPr lang="en-US" sz="1600" b="1" dirty="0">
                <a:latin typeface="IBM Plex Sans" panose="020B0503050203000203" pitchFamily="34" charset="0"/>
              </a:rPr>
              <a:t>Weekday-Weekend Traffic Amount Ratio: ratio of weekdays and weekend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Peak-Valley Features: ratio of maximum and minimum traffic registered as seen in the figure ahead</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of Traffic Peak and Valley: time of the day of maximum and minimum network usage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Discrete Fourier Transform (DFT)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C1759070-A908-B8B9-2B26-DDBC66CF67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44003681"/>
      </p:ext>
    </p:extLst>
  </p:cSld>
  <p:clrMapOvr>
    <a:masterClrMapping/>
  </p:clrMapOvr>
  <mc:AlternateContent xmlns:mc="http://schemas.openxmlformats.org/markup-compatibility/2006">
    <mc:Choice xmlns:p14="http://schemas.microsoft.com/office/powerpoint/2010/main" Requires="p14">
      <p:transition spd="slow" p14:dur="2000" advTm="53269"/>
    </mc:Choice>
    <mc:Fallback>
      <p:transition spd="slow" advTm="53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Uma imagem contendo Gráfico&#10;&#10;Descrição gerada automaticamente">
            <a:extLst>
              <a:ext uri="{FF2B5EF4-FFF2-40B4-BE49-F238E27FC236}">
                <a16:creationId xmlns:a16="http://schemas.microsoft.com/office/drawing/2014/main" id="{C9EFA56E-6C43-4C81-E07E-298209165FBF}"/>
              </a:ext>
            </a:extLst>
          </p:cNvPr>
          <p:cNvPicPr>
            <a:picLocks noChangeAspect="1"/>
          </p:cNvPicPr>
          <p:nvPr/>
        </p:nvPicPr>
        <p:blipFill>
          <a:blip r:embed="rId6"/>
          <a:stretch>
            <a:fillRect/>
          </a:stretch>
        </p:blipFill>
        <p:spPr>
          <a:xfrm>
            <a:off x="2715768" y="1265597"/>
            <a:ext cx="6760459" cy="3972054"/>
          </a:xfrm>
          <a:prstGeom prst="rect">
            <a:avLst/>
          </a:prstGeom>
        </p:spPr>
      </p:pic>
      <p:pic>
        <p:nvPicPr>
          <p:cNvPr id="10" name="Audio 9">
            <a:extLst>
              <a:ext uri="{FF2B5EF4-FFF2-40B4-BE49-F238E27FC236}">
                <a16:creationId xmlns:a16="http://schemas.microsoft.com/office/drawing/2014/main" id="{17B44638-D982-3808-84A2-C9664A311C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7138206"/>
      </p:ext>
    </p:extLst>
  </p:cSld>
  <p:clrMapOvr>
    <a:masterClrMapping/>
  </p:clrMapOvr>
  <mc:AlternateContent xmlns:mc="http://schemas.openxmlformats.org/markup-compatibility/2006">
    <mc:Choice xmlns:p14="http://schemas.microsoft.com/office/powerpoint/2010/main" Requires="p14">
      <p:transition spd="slow" p14:dur="2000" advTm="31733"/>
    </mc:Choice>
    <mc:Fallback>
      <p:transition spd="slow" advTm="31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10;&#10;Descrição gerada automaticamente">
            <a:extLst>
              <a:ext uri="{FF2B5EF4-FFF2-40B4-BE49-F238E27FC236}">
                <a16:creationId xmlns:a16="http://schemas.microsoft.com/office/drawing/2014/main" id="{A00C0425-8B7A-7DAC-BD04-EF8246C77EF6}"/>
              </a:ext>
            </a:extLst>
          </p:cNvPr>
          <p:cNvPicPr>
            <a:picLocks noChangeAspect="1"/>
          </p:cNvPicPr>
          <p:nvPr/>
        </p:nvPicPr>
        <p:blipFill>
          <a:blip r:embed="rId6"/>
          <a:stretch>
            <a:fillRect/>
          </a:stretch>
        </p:blipFill>
        <p:spPr>
          <a:xfrm>
            <a:off x="1704840" y="968008"/>
            <a:ext cx="8782319" cy="4567233"/>
          </a:xfrm>
          <a:prstGeom prst="rect">
            <a:avLst/>
          </a:prstGeom>
        </p:spPr>
      </p:pic>
      <p:pic>
        <p:nvPicPr>
          <p:cNvPr id="10" name="Audio 9">
            <a:extLst>
              <a:ext uri="{FF2B5EF4-FFF2-40B4-BE49-F238E27FC236}">
                <a16:creationId xmlns:a16="http://schemas.microsoft.com/office/drawing/2014/main" id="{CFB8F3B1-B1EA-F3E2-6512-D6552AA199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00408224"/>
      </p:ext>
    </p:extLst>
  </p:cSld>
  <p:clrMapOvr>
    <a:masterClrMapping/>
  </p:clrMapOvr>
  <mc:AlternateContent xmlns:mc="http://schemas.openxmlformats.org/markup-compatibility/2006">
    <mc:Choice xmlns:p14="http://schemas.microsoft.com/office/powerpoint/2010/main" Requires="p14">
      <p:transition spd="slow" p14:dur="2000" advTm="25226"/>
    </mc:Choice>
    <mc:Fallback>
      <p:transition spd="slow" advTm="2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18</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380,000 Base Stations (BSs) in Shanghai</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August 1 – August 31, 2014</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10 minute samples of each Base Station (BS)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1.96 billion </a:t>
            </a:r>
            <a:r>
              <a:rPr lang="en-US" sz="1600" b="1" dirty="0" err="1">
                <a:latin typeface="IBM Plex Sans" panose="020B0503050203000203" pitchFamily="34" charset="0"/>
              </a:rPr>
              <a:t>entires</a:t>
            </a:r>
            <a:r>
              <a:rPr lang="en-US" sz="1600" b="1" dirty="0">
                <a:latin typeface="IBM Plex Sans" panose="020B0503050203000203" pitchFamily="34" charset="0"/>
              </a:rPr>
              <a:t>; 28PB (92TB per day, 7GB per BS on average)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F405FBF4-1C5E-F952-D1E4-4AA3D6C5A1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14781187"/>
      </p:ext>
    </p:extLst>
  </p:cSld>
  <p:clrMapOvr>
    <a:masterClrMapping/>
  </p:clrMapOvr>
  <mc:AlternateContent xmlns:mc="http://schemas.openxmlformats.org/markup-compatibility/2006">
    <mc:Choice xmlns:p14="http://schemas.microsoft.com/office/powerpoint/2010/main" Requires="p14">
      <p:transition spd="slow" p14:dur="2000" advTm="51840"/>
    </mc:Choice>
    <mc:Fallback>
      <p:transition spd="slow" advTm="51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Trimodal distribution</a:t>
            </a:r>
            <a:br>
              <a:rPr lang="en-US" sz="1600" b="1" dirty="0">
                <a:latin typeface="IBM Plex Sans" panose="020B0503050203000203" pitchFamily="34" charset="0"/>
              </a:rPr>
            </a:br>
            <a:endParaRPr lang="en-US" sz="1600" b="1"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7149C743-9DE1-8B3E-6411-53F8FBE46561}"/>
              </a:ext>
            </a:extLst>
          </p:cNvPr>
          <p:cNvSpPr txBox="1">
            <a:spLocks/>
          </p:cNvSpPr>
          <p:nvPr/>
        </p:nvSpPr>
        <p:spPr>
          <a:xfrm>
            <a:off x="531344" y="2518962"/>
            <a:ext cx="10683501" cy="7695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Compound-</a:t>
            </a:r>
            <a:r>
              <a:rPr lang="en-US" sz="1600" b="1" dirty="0" err="1">
                <a:latin typeface="IBM Plex Sans" panose="020B0503050203000203" pitchFamily="34" charset="0"/>
              </a:rPr>
              <a:t>expontential</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Power-law distribution</a:t>
            </a:r>
          </a:p>
          <a:p>
            <a:pPr marL="285750" indent="-285750">
              <a:buFont typeface="Arial" panose="020B0604020202020204" pitchFamily="34" charset="0"/>
              <a:buChar char="•"/>
            </a:pPr>
            <a:r>
              <a:rPr lang="en-US" sz="1600" b="1" dirty="0">
                <a:latin typeface="IBM Plex Sans" panose="020B0503050203000203" pitchFamily="34" charset="0"/>
              </a:rPr>
              <a:t>Exponential distribution</a:t>
            </a:r>
          </a:p>
        </p:txBody>
      </p:sp>
      <p:sp>
        <p:nvSpPr>
          <p:cNvPr id="7" name="Title">
            <a:extLst>
              <a:ext uri="{FF2B5EF4-FFF2-40B4-BE49-F238E27FC236}">
                <a16:creationId xmlns:a16="http://schemas.microsoft.com/office/drawing/2014/main" id="{AF3C178F-1DE0-E6CC-25A5-21CC7151C460}"/>
              </a:ext>
            </a:extLst>
          </p:cNvPr>
          <p:cNvSpPr txBox="1">
            <a:spLocks/>
          </p:cNvSpPr>
          <p:nvPr/>
        </p:nvSpPr>
        <p:spPr>
          <a:xfrm>
            <a:off x="531344" y="3288551"/>
            <a:ext cx="10683501" cy="597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R-square of 99%</a:t>
            </a:r>
            <a:br>
              <a:rPr lang="en-US" sz="1600" b="1" dirty="0">
                <a:latin typeface="IBM Plex Sans" panose="020B0503050203000203" pitchFamily="34" charset="0"/>
              </a:rPr>
            </a:br>
            <a:endParaRPr lang="en-US" sz="1600" b="1" dirty="0">
              <a:latin typeface="IBM Plex Sans" panose="020B0503050203000203" pitchFamily="34" charset="0"/>
            </a:endParaRPr>
          </a:p>
        </p:txBody>
      </p:sp>
      <p:pic>
        <p:nvPicPr>
          <p:cNvPr id="10" name="Audio 9">
            <a:extLst>
              <a:ext uri="{FF2B5EF4-FFF2-40B4-BE49-F238E27FC236}">
                <a16:creationId xmlns:a16="http://schemas.microsoft.com/office/drawing/2014/main" id="{D9C752CE-EC53-D273-1C69-F3DDF6BD22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34352859"/>
      </p:ext>
    </p:extLst>
  </p:cSld>
  <p:clrMapOvr>
    <a:masterClrMapping/>
  </p:clrMapOvr>
  <mc:AlternateContent xmlns:mc="http://schemas.openxmlformats.org/markup-compatibility/2006">
    <mc:Choice xmlns:p14="http://schemas.microsoft.com/office/powerpoint/2010/main" Requires="p14">
      <p:transition spd="slow" p14:dur="2000" advTm="25834"/>
    </mc:Choice>
    <mc:Fallback>
      <p:transition spd="slow" advTm="25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pic>
        <p:nvPicPr>
          <p:cNvPr id="8" name="Picture 6" descr="Resultado de imagem para ufu">
            <a:extLst>
              <a:ext uri="{FF2B5EF4-FFF2-40B4-BE49-F238E27FC236}">
                <a16:creationId xmlns:a16="http://schemas.microsoft.com/office/drawing/2014/main" id="{DDE7300B-A7E4-5023-F0AF-4FAA02BC8B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50500528-4093-EDBB-67D4-991937EBC8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14397077"/>
      </p:ext>
    </p:extLst>
  </p:cSld>
  <p:clrMapOvr>
    <a:masterClrMapping/>
  </p:clrMapOvr>
  <mc:AlternateContent xmlns:mc="http://schemas.openxmlformats.org/markup-compatibility/2006">
    <mc:Choice xmlns:p14="http://schemas.microsoft.com/office/powerpoint/2010/main" Requires="p14">
      <p:transition spd="slow" p14:dur="2000" advTm="11434"/>
    </mc:Choice>
    <mc:Fallback>
      <p:transition spd="slow" advTm="1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Spatial and temporal distribution of network traffic highly concentrated</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descr="Gráfico, Gráfico de radar, Gráfico de superfície&#10;&#10;Descrição gerada automaticamente">
            <a:extLst>
              <a:ext uri="{FF2B5EF4-FFF2-40B4-BE49-F238E27FC236}">
                <a16:creationId xmlns:a16="http://schemas.microsoft.com/office/drawing/2014/main" id="{1D15D702-39AE-B76D-75C1-7D17A8E6A9A2}"/>
              </a:ext>
            </a:extLst>
          </p:cNvPr>
          <p:cNvPicPr>
            <a:picLocks noChangeAspect="1"/>
          </p:cNvPicPr>
          <p:nvPr/>
        </p:nvPicPr>
        <p:blipFill>
          <a:blip r:embed="rId6"/>
          <a:stretch>
            <a:fillRect/>
          </a:stretch>
        </p:blipFill>
        <p:spPr>
          <a:xfrm>
            <a:off x="6745908" y="986848"/>
            <a:ext cx="5304183" cy="4884304"/>
          </a:xfrm>
          <a:prstGeom prst="rect">
            <a:avLst/>
          </a:prstGeom>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432852"/>
            <a:ext cx="6214564" cy="173038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7" name="Audio 6">
            <a:extLst>
              <a:ext uri="{FF2B5EF4-FFF2-40B4-BE49-F238E27FC236}">
                <a16:creationId xmlns:a16="http://schemas.microsoft.com/office/drawing/2014/main" id="{31D1CB94-5374-6701-CC79-470F8D75FE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3636821"/>
      </p:ext>
    </p:extLst>
  </p:cSld>
  <p:clrMapOvr>
    <a:masterClrMapping/>
  </p:clrMapOvr>
  <mc:AlternateContent xmlns:mc="http://schemas.openxmlformats.org/markup-compatibility/2006">
    <mc:Choice xmlns:p14="http://schemas.microsoft.com/office/powerpoint/2010/main" Requires="p14">
      <p:transition spd="slow" p14:dur="2000" advTm="38901"/>
    </mc:Choice>
    <mc:Fallback>
      <p:transition spd="slow" advTm="3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Irregular usage depending on the </a:t>
            </a:r>
            <a:r>
              <a:rPr lang="en-US" sz="1600" b="1" dirty="0">
                <a:solidFill>
                  <a:srgbClr val="1A69FF"/>
                </a:solidFill>
                <a:latin typeface="IBM Plex Sans" panose="020B0503050203000203" pitchFamily="34" charset="0"/>
              </a:rPr>
              <a:t>urban ecology</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005470"/>
            <a:ext cx="5281231" cy="21577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6" name="Imagem 5" descr="Diagrama&#10;&#10;Descrição gerada automaticamente">
            <a:extLst>
              <a:ext uri="{FF2B5EF4-FFF2-40B4-BE49-F238E27FC236}">
                <a16:creationId xmlns:a16="http://schemas.microsoft.com/office/drawing/2014/main" id="{39E9DD1A-5FAB-985E-3050-925F17750D62}"/>
              </a:ext>
            </a:extLst>
          </p:cNvPr>
          <p:cNvPicPr>
            <a:picLocks noChangeAspect="1"/>
          </p:cNvPicPr>
          <p:nvPr/>
        </p:nvPicPr>
        <p:blipFill>
          <a:blip r:embed="rId6"/>
          <a:stretch>
            <a:fillRect/>
          </a:stretch>
        </p:blipFill>
        <p:spPr>
          <a:xfrm>
            <a:off x="5812576" y="804094"/>
            <a:ext cx="6172517" cy="4940554"/>
          </a:xfrm>
          <a:prstGeom prst="rect">
            <a:avLst/>
          </a:prstGeom>
        </p:spPr>
      </p:pic>
      <p:pic>
        <p:nvPicPr>
          <p:cNvPr id="9" name="Audio 8">
            <a:extLst>
              <a:ext uri="{FF2B5EF4-FFF2-40B4-BE49-F238E27FC236}">
                <a16:creationId xmlns:a16="http://schemas.microsoft.com/office/drawing/2014/main" id="{03124E24-257E-219B-89FE-3BC4A615D3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331447"/>
      </p:ext>
    </p:extLst>
  </p:cSld>
  <p:clrMapOvr>
    <a:masterClrMapping/>
  </p:clrMapOvr>
  <mc:AlternateContent xmlns:mc="http://schemas.openxmlformats.org/markup-compatibility/2006">
    <mc:Choice xmlns:p14="http://schemas.microsoft.com/office/powerpoint/2010/main" Requires="p14">
      <p:transition spd="slow" p14:dur="2000" advTm="52416"/>
    </mc:Choice>
    <mc:Fallback>
      <p:transition spd="slow" advTm="52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a:t>
            </a:r>
            <a:r>
              <a:rPr lang="en-US" sz="4800" b="1" dirty="0" err="1">
                <a:solidFill>
                  <a:schemeClr val="tx1"/>
                </a:solidFill>
                <a:latin typeface="IBM Plex Sans" panose="020B0503050203000203" pitchFamily="34" charset="0"/>
              </a:rPr>
              <a:t>Gotzner</a:t>
            </a:r>
            <a:endParaRPr lang="en-US" sz="4800" b="1" dirty="0">
              <a:solidFill>
                <a:schemeClr val="tx1"/>
              </a:solidFill>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1216849"/>
          </a:xfrm>
        </p:spPr>
        <p:txBody>
          <a:bodyPr anchor="t">
            <a:normAutofit/>
          </a:bodyPr>
          <a:lstStyle/>
          <a:p>
            <a:r>
              <a:rPr lang="en-US" sz="1600" b="1" dirty="0">
                <a:latin typeface="IBM Plex Sans" panose="020B0503050203000203" pitchFamily="34" charset="0"/>
              </a:rPr>
              <a:t>Network traffic in Berlin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May 1996 – August 1997</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Findings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err="1">
                <a:effectLst/>
                <a:latin typeface="IBM Plex Sans" panose="020B0503050203000203" pitchFamily="34" charset="0"/>
              </a:rPr>
              <a:t>Gotzner</a:t>
            </a:r>
            <a:r>
              <a:rPr lang="en-US" sz="1600" dirty="0">
                <a:effectLst/>
                <a:latin typeface="IBM Plex Sans" panose="020B0503050203000203" pitchFamily="34" charset="0"/>
              </a:rPr>
              <a:t>, U.; Rathgeber, R. </a:t>
            </a:r>
            <a:r>
              <a:rPr lang="en-US" sz="1600" b="1" dirty="0">
                <a:effectLst/>
                <a:latin typeface="IBM Plex Sans" panose="020B0503050203000203" pitchFamily="34" charset="0"/>
              </a:rPr>
              <a:t>Spatial traffic distribution in cellular networks</a:t>
            </a:r>
            <a:r>
              <a:rPr lang="en-US" sz="1600" dirty="0">
                <a:effectLst/>
                <a:latin typeface="IBM Plex Sans" panose="020B0503050203000203" pitchFamily="34" charset="0"/>
              </a:rPr>
              <a:t>. In: VTC’98. 48th IEEE Vehicular Technology Conference. Pathway to Global Wireless Revolution (Cat. No.98CH36151).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1998. v. 3, p. 1994–1998 vol.3.</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A585E653-5F29-7E87-97D0-FD435B977023}"/>
              </a:ext>
            </a:extLst>
          </p:cNvPr>
          <p:cNvSpPr txBox="1">
            <a:spLocks/>
          </p:cNvSpPr>
          <p:nvPr/>
        </p:nvSpPr>
        <p:spPr>
          <a:xfrm>
            <a:off x="531344" y="3001617"/>
            <a:ext cx="10683501" cy="12168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Traffic concentrated in city </a:t>
            </a:r>
            <a:r>
              <a:rPr lang="en-US" sz="1600" b="1" dirty="0" err="1">
                <a:latin typeface="IBM Plex Sans" panose="020B0503050203000203" pitchFamily="34" charset="0"/>
              </a:rPr>
              <a:t>centre</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Congestions in peak hours</a:t>
            </a:r>
          </a:p>
          <a:p>
            <a:pPr marL="285750" indent="-285750">
              <a:buFont typeface="Arial" panose="020B0604020202020204" pitchFamily="34" charset="0"/>
              <a:buChar char="•"/>
            </a:pPr>
            <a:r>
              <a:rPr lang="en-US" sz="1600" b="1" dirty="0">
                <a:latin typeface="IBM Plex Sans" panose="020B0503050203000203" pitchFamily="34" charset="0"/>
              </a:rPr>
              <a:t>Network resources not fully used in other points</a:t>
            </a:r>
          </a:p>
          <a:p>
            <a:pPr marL="285750" indent="-285750">
              <a:buFont typeface="Arial" panose="020B0604020202020204" pitchFamily="34" charset="0"/>
              <a:buChar char="•"/>
            </a:pPr>
            <a:r>
              <a:rPr lang="en-US" sz="1600" b="1" dirty="0">
                <a:latin typeface="IBM Plex Sans" panose="020B0503050203000203" pitchFamily="34" charset="0"/>
              </a:rPr>
              <a:t>The infrastructure reaches the maximum capacity before all processing power request</a:t>
            </a:r>
          </a:p>
        </p:txBody>
      </p:sp>
      <p:pic>
        <p:nvPicPr>
          <p:cNvPr id="10" name="Audio 9">
            <a:extLst>
              <a:ext uri="{FF2B5EF4-FFF2-40B4-BE49-F238E27FC236}">
                <a16:creationId xmlns:a16="http://schemas.microsoft.com/office/drawing/2014/main" id="{D89682BA-2AA9-631E-B2A7-D5002BB0AF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1890554"/>
      </p:ext>
    </p:extLst>
  </p:cSld>
  <p:clrMapOvr>
    <a:masterClrMapping/>
  </p:clrMapOvr>
  <mc:AlternateContent xmlns:mc="http://schemas.openxmlformats.org/markup-compatibility/2006">
    <mc:Choice xmlns:p14="http://schemas.microsoft.com/office/powerpoint/2010/main" Requires="p14">
      <p:transition spd="slow" p14:dur="2000" advTm="45717"/>
    </mc:Choice>
    <mc:Fallback>
      <p:transition spd="slow" advTm="45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627765" y="3708427"/>
            <a:ext cx="6463996" cy="2585323"/>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FUNAHASHI, K.-I. On the approximate realization of continuous mappings by neural networks. Neural networks, Elsevier, v. 2, n. 3, p. 183–192, 1989. </a:t>
            </a:r>
          </a:p>
          <a:p>
            <a:endParaRPr lang="en-US" sz="900" dirty="0">
              <a:solidFill>
                <a:srgbClr val="898989"/>
              </a:solidFill>
              <a:latin typeface="IBM Plex Sans" panose="020B0503050203000203" pitchFamily="34" charset="0"/>
            </a:endParaRP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Network Traffic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90889" y="769896"/>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166469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1664692"/>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09230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4761210"/>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009498"/>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228110"/>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259997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1969877"/>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242023"/>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1973559"/>
            <a:ext cx="1" cy="35680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1968966"/>
            <a:ext cx="1512" cy="1543368"/>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232653"/>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243186"/>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24733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1973560"/>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1968966"/>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1814533"/>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1814533"/>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1814533"/>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descr="Resultado de imagem para ufu">
            <a:extLst>
              <a:ext uri="{FF2B5EF4-FFF2-40B4-BE49-F238E27FC236}">
                <a16:creationId xmlns:a16="http://schemas.microsoft.com/office/drawing/2014/main" id="{DF35C338-92D4-2EC1-0507-A2C15995DA1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CAD32C37-6A89-4491-2230-FEBCDAEE12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2464797"/>
      </p:ext>
    </p:extLst>
  </p:cSld>
  <p:clrMapOvr>
    <a:masterClrMapping/>
  </p:clrMapOvr>
  <mc:AlternateContent xmlns:mc="http://schemas.openxmlformats.org/markup-compatibility/2006">
    <mc:Choice xmlns:p14="http://schemas.microsoft.com/office/powerpoint/2010/main" Requires="p14">
      <p:transition spd="slow" p14:dur="2000" advTm="33984"/>
    </mc:Choice>
    <mc:Fallback>
      <p:transition spd="slow" advTm="33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r>
              <a:rPr lang="en-US" sz="1600" b="1" dirty="0">
                <a:latin typeface="IBM Plex Sans" panose="020B0503050203000203" pitchFamily="34" charset="0"/>
              </a:rPr>
              <a:t>x 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a:p>
            <a:pPr algn="r"/>
            <a:endParaRPr lang="en-US" sz="1600"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1A94D1F0-9F4F-D5DD-6630-4271918210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33310681"/>
      </p:ext>
    </p:extLst>
  </p:cSld>
  <p:clrMapOvr>
    <a:masterClrMapping/>
  </p:clrMapOvr>
  <mc:AlternateContent xmlns:mc="http://schemas.openxmlformats.org/markup-compatibility/2006">
    <mc:Choice xmlns:p14="http://schemas.microsoft.com/office/powerpoint/2010/main" Requires="p14">
      <p:transition spd="slow" p14:dur="2000" advTm="39605"/>
    </mc:Choice>
    <mc:Fallback>
      <p:transition spd="slow" advTm="39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Interface gráfica do usuário, Histograma&#10;&#10;Descrição gerada automaticamente com confiança média">
            <a:extLst>
              <a:ext uri="{FF2B5EF4-FFF2-40B4-BE49-F238E27FC236}">
                <a16:creationId xmlns:a16="http://schemas.microsoft.com/office/drawing/2014/main" id="{217D1392-0418-45E2-C6F7-F9E7629CF983}"/>
              </a:ext>
            </a:extLst>
          </p:cNvPr>
          <p:cNvPicPr>
            <a:picLocks noChangeAspect="1"/>
          </p:cNvPicPr>
          <p:nvPr/>
        </p:nvPicPr>
        <p:blipFill>
          <a:blip r:embed="rId6"/>
          <a:stretch>
            <a:fillRect/>
          </a:stretch>
        </p:blipFill>
        <p:spPr>
          <a:xfrm>
            <a:off x="2774134" y="839424"/>
            <a:ext cx="6197919" cy="4813547"/>
          </a:xfrm>
          <a:prstGeom prst="rect">
            <a:avLst/>
          </a:prstGeom>
        </p:spPr>
      </p:pic>
      <p:pic>
        <p:nvPicPr>
          <p:cNvPr id="10" name="Audio 9">
            <a:extLst>
              <a:ext uri="{FF2B5EF4-FFF2-40B4-BE49-F238E27FC236}">
                <a16:creationId xmlns:a16="http://schemas.microsoft.com/office/drawing/2014/main" id="{B50A10EB-0209-576D-4CFA-F05C213691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94170943"/>
      </p:ext>
    </p:extLst>
  </p:cSld>
  <p:clrMapOvr>
    <a:masterClrMapping/>
  </p:clrMapOvr>
  <mc:AlternateContent xmlns:mc="http://schemas.openxmlformats.org/markup-compatibility/2006">
    <mc:Choice xmlns:p14="http://schemas.microsoft.com/office/powerpoint/2010/main" Requires="p14">
      <p:transition spd="slow" p14:dur="2000" advTm="24938"/>
    </mc:Choice>
    <mc:Fallback>
      <p:transition spd="slow" advTm="24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E20C420-505B-A7B5-801D-3BAF6C566DEE}"/>
              </a:ext>
            </a:extLst>
          </p:cNvPr>
          <p:cNvPicPr>
            <a:picLocks noChangeAspect="1"/>
          </p:cNvPicPr>
          <p:nvPr/>
        </p:nvPicPr>
        <p:blipFill>
          <a:blip r:embed="rId6"/>
          <a:stretch>
            <a:fillRect/>
          </a:stretch>
        </p:blipFill>
        <p:spPr>
          <a:xfrm>
            <a:off x="1629114" y="1393990"/>
            <a:ext cx="8487960" cy="3715268"/>
          </a:xfrm>
          <a:prstGeom prst="rect">
            <a:avLst/>
          </a:prstGeom>
        </p:spPr>
      </p:pic>
      <p:pic>
        <p:nvPicPr>
          <p:cNvPr id="10" name="Audio 9">
            <a:extLst>
              <a:ext uri="{FF2B5EF4-FFF2-40B4-BE49-F238E27FC236}">
                <a16:creationId xmlns:a16="http://schemas.microsoft.com/office/drawing/2014/main" id="{1E405470-3D7E-1D94-D68A-DE14571B70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94202567"/>
      </p:ext>
    </p:extLst>
  </p:cSld>
  <p:clrMapOvr>
    <a:masterClrMapping/>
  </p:clrMapOvr>
  <mc:AlternateContent xmlns:mc="http://schemas.openxmlformats.org/markup-compatibility/2006">
    <mc:Choice xmlns:p14="http://schemas.microsoft.com/office/powerpoint/2010/main" Requires="p14">
      <p:transition spd="slow" p14:dur="2000" advTm="48896"/>
    </mc:Choice>
    <mc:Fallback>
      <p:transition spd="slow" advTm="48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5"/>
          <a:stretch>
            <a:fillRect/>
          </a:stretch>
        </p:blipFill>
        <p:spPr>
          <a:xfrm>
            <a:off x="1986894" y="1078695"/>
            <a:ext cx="7772400" cy="4345858"/>
          </a:xfrm>
          <a:prstGeom prst="rect">
            <a:avLst/>
          </a:prstGeom>
        </p:spPr>
      </p:pic>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1D7D379E-647C-2DE8-A69F-FEC29E2252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26752557"/>
      </p:ext>
    </p:extLst>
  </p:cSld>
  <p:clrMapOvr>
    <a:masterClrMapping/>
  </p:clrMapOvr>
  <mc:AlternateContent xmlns:mc="http://schemas.openxmlformats.org/markup-compatibility/2006">
    <mc:Choice xmlns:p14="http://schemas.microsoft.com/office/powerpoint/2010/main" Requires="p14">
      <p:transition spd="slow" p14:dur="2000" advTm="51466"/>
    </mc:Choice>
    <mc:Fallback>
      <p:transition spd="slow" advTm="51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F66119-66D2-22BC-C107-A0CB10413EDC}"/>
              </a:ext>
            </a:extLst>
          </p:cNvPr>
          <p:cNvPicPr>
            <a:picLocks noChangeAspect="1"/>
          </p:cNvPicPr>
          <p:nvPr/>
        </p:nvPicPr>
        <p:blipFill>
          <a:blip r:embed="rId5"/>
          <a:stretch>
            <a:fillRect/>
          </a:stretch>
        </p:blipFill>
        <p:spPr>
          <a:xfrm>
            <a:off x="5745650" y="0"/>
            <a:ext cx="6446349" cy="6151418"/>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5" y="4472876"/>
            <a:ext cx="5775937" cy="16101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7EA1BCC8-1CCD-E3E1-D336-FCB0E5A045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88017648"/>
      </p:ext>
    </p:extLst>
  </p:cSld>
  <p:clrMapOvr>
    <a:masterClrMapping/>
  </p:clrMapOvr>
  <mc:AlternateContent xmlns:mc="http://schemas.openxmlformats.org/markup-compatibility/2006">
    <mc:Choice xmlns:p14="http://schemas.microsoft.com/office/powerpoint/2010/main" Requires="p14">
      <p:transition spd="slow" p14:dur="2000" advTm="40682"/>
    </mc:Choice>
    <mc:Fallback>
      <p:transition spd="slow" advTm="40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8A1B7396-D23E-A9E5-B150-7E9717B257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43043345"/>
      </p:ext>
    </p:extLst>
  </p:cSld>
  <p:clrMapOvr>
    <a:masterClrMapping/>
  </p:clrMapOvr>
  <mc:AlternateContent xmlns:mc="http://schemas.openxmlformats.org/markup-compatibility/2006">
    <mc:Choice xmlns:p14="http://schemas.microsoft.com/office/powerpoint/2010/main" Requires="p14">
      <p:transition spd="slow" p14:dur="2000" advTm="63584"/>
    </mc:Choice>
    <mc:Fallback>
      <p:transition spd="slow" advTm="63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5">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pic>
        <p:nvPicPr>
          <p:cNvPr id="16" name="Picture 6" descr="Resultado de imagem para ufu">
            <a:extLst>
              <a:ext uri="{FF2B5EF4-FFF2-40B4-BE49-F238E27FC236}">
                <a16:creationId xmlns:a16="http://schemas.microsoft.com/office/drawing/2014/main" id="{BA08EAE4-6B8D-A702-51B9-4EF5353F2A7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8" name="Audio 17">
            <a:extLst>
              <a:ext uri="{FF2B5EF4-FFF2-40B4-BE49-F238E27FC236}">
                <a16:creationId xmlns:a16="http://schemas.microsoft.com/office/drawing/2014/main" id="{5ECE2205-6C06-2DF1-015C-AF8BC61436C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53896958"/>
      </p:ext>
    </p:extLst>
  </p:cSld>
  <p:clrMapOvr>
    <a:masterClrMapping/>
  </p:clrMapOvr>
  <mc:AlternateContent xmlns:mc="http://schemas.openxmlformats.org/markup-compatibility/2006">
    <mc:Choice xmlns:p14="http://schemas.microsoft.com/office/powerpoint/2010/main" Requires="p14">
      <p:transition spd="slow" p14:dur="2000" advTm="35808"/>
    </mc:Choice>
    <mc:Fallback>
      <p:transition spd="slow" advTm="35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406887"/>
            <a:ext cx="12037607" cy="7563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descr="Gráfico, Histograma&#10;&#10;Descrição gerada automaticamente">
            <a:extLst>
              <a:ext uri="{FF2B5EF4-FFF2-40B4-BE49-F238E27FC236}">
                <a16:creationId xmlns:a16="http://schemas.microsoft.com/office/drawing/2014/main" id="{0C477198-F95D-493C-5C81-752D91D1EC93}"/>
              </a:ext>
            </a:extLst>
          </p:cNvPr>
          <p:cNvPicPr>
            <a:picLocks noChangeAspect="1"/>
          </p:cNvPicPr>
          <p:nvPr/>
        </p:nvPicPr>
        <p:blipFill>
          <a:blip r:embed="rId6"/>
          <a:stretch>
            <a:fillRect/>
          </a:stretch>
        </p:blipFill>
        <p:spPr>
          <a:xfrm>
            <a:off x="436934" y="1469538"/>
            <a:ext cx="11318131" cy="3205784"/>
          </a:xfrm>
          <a:prstGeom prst="rect">
            <a:avLst/>
          </a:prstGeom>
        </p:spPr>
      </p:pic>
      <p:pic>
        <p:nvPicPr>
          <p:cNvPr id="8" name="Audio 7">
            <a:extLst>
              <a:ext uri="{FF2B5EF4-FFF2-40B4-BE49-F238E27FC236}">
                <a16:creationId xmlns:a16="http://schemas.microsoft.com/office/drawing/2014/main" id="{9925FAC9-3FC9-1658-0266-958E57E249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96535969"/>
      </p:ext>
    </p:extLst>
  </p:cSld>
  <p:clrMapOvr>
    <a:masterClrMapping/>
  </p:clrMapOvr>
  <mc:AlternateContent xmlns:mc="http://schemas.openxmlformats.org/markup-compatibility/2006">
    <mc:Choice xmlns:p14="http://schemas.microsoft.com/office/powerpoint/2010/main" Requires="p14">
      <p:transition spd="slow" p14:dur="2000" advTm="47104"/>
    </mc:Choice>
    <mc:Fallback>
      <p:transition spd="slow" advTm="47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8A599EA6-B5E9-5BB7-4630-296B3B77C5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46286065"/>
      </p:ext>
    </p:extLst>
  </p:cSld>
  <p:clrMapOvr>
    <a:masterClrMapping/>
  </p:clrMapOvr>
  <mc:AlternateContent xmlns:mc="http://schemas.openxmlformats.org/markup-compatibility/2006">
    <mc:Choice xmlns:p14="http://schemas.microsoft.com/office/powerpoint/2010/main" Requires="p14">
      <p:transition spd="slow" p14:dur="2000" advTm="24192"/>
    </mc:Choice>
    <mc:Fallback>
      <p:transition spd="slow" advTm="2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latin typeface="IBM Plex Sans" panose="020B0503050203000203" pitchFamily="34" charset="0"/>
              </a:rPr>
              <a:t>Source: </a:t>
            </a:r>
            <a:r>
              <a:rPr lang="en-US" sz="1200" dirty="0">
                <a:effectLst/>
                <a:latin typeface="LMRoman12"/>
              </a:rPr>
              <a:t>Wang, X. et al. </a:t>
            </a:r>
            <a:r>
              <a:rPr lang="en-US" sz="1200" dirty="0" err="1">
                <a:effectLst/>
                <a:latin typeface="LMRoman12"/>
              </a:rPr>
              <a:t>Spatio</a:t>
            </a:r>
            <a:r>
              <a:rPr lang="en-US" sz="1200" dirty="0">
                <a:effectLst/>
                <a:latin typeface="LMRoman12"/>
              </a:rPr>
              <a:t>-temporal analysis and prediction of cellular traffic in metropolis. In: </a:t>
            </a:r>
            <a:r>
              <a:rPr lang="en-US" sz="1200" b="1" dirty="0">
                <a:effectLst/>
                <a:latin typeface="LMRoman12"/>
              </a:rPr>
              <a:t>2017 IEEE 25th International Conference on Network Protocols (ICNP)</a:t>
            </a:r>
            <a:r>
              <a:rPr lang="en-US" sz="1200" dirty="0">
                <a:effectLst/>
                <a:latin typeface="LMRoman12"/>
              </a:rPr>
              <a:t>. [</a:t>
            </a:r>
            <a:r>
              <a:rPr lang="en-US" sz="1200" dirty="0" err="1">
                <a:effectLst/>
                <a:latin typeface="LMRoman12"/>
              </a:rPr>
              <a:t>S.l.</a:t>
            </a:r>
            <a:r>
              <a:rPr lang="en-US" sz="1200" dirty="0">
                <a:effectLst/>
                <a:latin typeface="LMRoman12"/>
              </a:rPr>
              <a:t>: </a:t>
            </a:r>
            <a:r>
              <a:rPr lang="en-US" sz="1200" dirty="0" err="1">
                <a:effectLst/>
                <a:latin typeface="LMRoman12"/>
              </a:rPr>
              <a:t>s.n</a:t>
            </a:r>
            <a:r>
              <a:rPr lang="en-US" sz="1200" dirty="0">
                <a:effectLst/>
                <a:latin typeface="LMRoman12"/>
              </a:rPr>
              <a:t>.], 2017. p. 1–10. </a:t>
            </a:r>
            <a:endParaRPr lang="en-US" sz="700" dirty="0"/>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5"/>
          <a:stretch>
            <a:fillRect/>
          </a:stretch>
        </p:blipFill>
        <p:spPr>
          <a:xfrm>
            <a:off x="154393" y="737973"/>
            <a:ext cx="11883213" cy="4997978"/>
          </a:xfrm>
          <a:prstGeom prst="rect">
            <a:avLst/>
          </a:prstGeom>
        </p:spPr>
      </p:pic>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extLst>
              <a:ext uri="{FF2B5EF4-FFF2-40B4-BE49-F238E27FC236}">
                <a16:creationId xmlns:a16="http://schemas.microsoft.com/office/drawing/2014/main" id="{3BBFFD16-7843-558C-E7B4-08CFDDD8A0C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26518391"/>
      </p:ext>
    </p:extLst>
  </p:cSld>
  <p:clrMapOvr>
    <a:masterClrMapping/>
  </p:clrMapOvr>
  <mc:AlternateContent xmlns:mc="http://schemas.openxmlformats.org/markup-compatibility/2006">
    <mc:Choice xmlns:p14="http://schemas.microsoft.com/office/powerpoint/2010/main" Requires="p14">
      <p:transition spd="slow" p14:dur="2000" advTm="19157"/>
    </mc:Choice>
    <mc:Fallback>
      <p:transition spd="slow" advTm="19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pic>
        <p:nvPicPr>
          <p:cNvPr id="3" name="Picture 6" descr="Resultado de imagem para ufu">
            <a:extLst>
              <a:ext uri="{FF2B5EF4-FFF2-40B4-BE49-F238E27FC236}">
                <a16:creationId xmlns:a16="http://schemas.microsoft.com/office/drawing/2014/main" id="{71037584-B099-ACB3-6E40-A9C522C43D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F16DEFFC-9D5C-A7A5-0DBA-9627C4CEEA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42675463"/>
      </p:ext>
    </p:extLst>
  </p:cSld>
  <p:clrMapOvr>
    <a:masterClrMapping/>
  </p:clrMapOvr>
  <mc:AlternateContent xmlns:mc="http://schemas.openxmlformats.org/markup-compatibility/2006">
    <mc:Choice xmlns:p14="http://schemas.microsoft.com/office/powerpoint/2010/main" Requires="p14">
      <p:transition spd="slow" p14:dur="2000" advTm="23434"/>
    </mc:Choice>
    <mc:Fallback>
      <p:transition spd="slow" advTm="23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609117600"/>
              </p:ext>
            </p:extLst>
          </p:nvPr>
        </p:nvGraphicFramePr>
        <p:xfrm>
          <a:off x="296474" y="1656080"/>
          <a:ext cx="11599053"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9">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8BE52CD0-0B4F-B275-B0F8-4AFAA5FF47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43012937"/>
      </p:ext>
    </p:extLst>
  </p:cSld>
  <p:clrMapOvr>
    <a:masterClrMapping/>
  </p:clrMapOvr>
  <mc:AlternateContent xmlns:mc="http://schemas.openxmlformats.org/markup-compatibility/2006">
    <mc:Choice xmlns:p14="http://schemas.microsoft.com/office/powerpoint/2010/main" Requires="p14">
      <p:transition spd="slow" p14:dur="2000" advTm="22058"/>
    </mc:Choice>
    <mc:Fallback>
      <p:transition spd="slow" advTm="22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1A69FF"/>
                </a:solidFill>
                <a:latin typeface="IBM Plex Sans" panose="020B0503050203000203" pitchFamily="34" charset="0"/>
              </a:rPr>
              <a:t>Theoretical</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fundamentation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err="1">
                <a:solidFill>
                  <a:srgbClr val="1A69FF"/>
                </a:solidFill>
                <a:latin typeface="IBM Plex Sans" panose="020B0503050203000203" pitchFamily="34" charset="0"/>
              </a:rPr>
              <a:t>Introduction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a:solidFill>
                  <a:srgbClr val="1A69FF"/>
                </a:solidFill>
                <a:latin typeface="IBM Plex Sans" panose="020B0503050203000203" pitchFamily="34" charset="0"/>
              </a:rPr>
              <a:t>Neural networks </a:t>
            </a:r>
            <a:r>
              <a:rPr lang="pt-BR" sz="2000" dirty="0" err="1">
                <a:solidFill>
                  <a:srgbClr val="1A69FF"/>
                </a:solidFill>
                <a:latin typeface="IBM Plex Sans" panose="020B0503050203000203" pitchFamily="34" charset="0"/>
              </a:rPr>
              <a:t>development</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and</a:t>
            </a:r>
            <a:r>
              <a:rPr lang="pt-BR" sz="2000" dirty="0">
                <a:solidFill>
                  <a:srgbClr val="1A69FF"/>
                </a:solidFill>
                <a:latin typeface="IBM Plex Sans" panose="020B0503050203000203" pitchFamily="34" charset="0"/>
              </a:rPr>
              <a:t> training</a:t>
            </a:r>
          </a:p>
          <a:p>
            <a:pPr marL="971550" lvl="1" indent="-514350">
              <a:buFont typeface="+mj-lt"/>
              <a:buAutoNum type="arabicPeriod"/>
            </a:pPr>
            <a:r>
              <a:rPr lang="pt-BR" sz="2000" dirty="0">
                <a:solidFill>
                  <a:srgbClr val="1A69FF"/>
                </a:solidFill>
                <a:latin typeface="IBM Plex Sans" panose="020B0503050203000203" pitchFamily="34" charset="0"/>
              </a:rPr>
              <a:t>LSTM</a:t>
            </a:r>
          </a:p>
          <a:p>
            <a:pPr marL="971550" lvl="1" indent="-514350">
              <a:buFont typeface="+mj-lt"/>
              <a:buAutoNum type="arabicPeriod"/>
            </a:pPr>
            <a:r>
              <a:rPr lang="pt-BR" sz="2000" dirty="0" err="1">
                <a:solidFill>
                  <a:srgbClr val="1A69FF"/>
                </a:solidFill>
                <a:latin typeface="IBM Plex Sans" panose="020B0503050203000203" pitchFamily="34" charset="0"/>
              </a:rPr>
              <a:t>Feature</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selection</a:t>
            </a:r>
            <a:endParaRPr lang="pt-BR" sz="2000" dirty="0">
              <a:solidFill>
                <a:srgbClr val="1A69FF"/>
              </a:solidFill>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35</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4633437C-1D13-C741-54B2-F12C856426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3392829"/>
      </p:ext>
    </p:extLst>
  </p:cSld>
  <p:clrMapOvr>
    <a:masterClrMapping/>
  </p:clrMapOvr>
  <mc:AlternateContent xmlns:mc="http://schemas.openxmlformats.org/markup-compatibility/2006">
    <mc:Choice xmlns:p14="http://schemas.microsoft.com/office/powerpoint/2010/main" Requires="p14">
      <p:transition spd="slow" p14:dur="2000" advTm="4800"/>
    </mc:Choice>
    <mc:Fallback>
      <p:transition spd="slow" advTm="4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Neural networks development and training</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5203756" y="5765276"/>
            <a:ext cx="6011089"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5AFFBF03-018D-E401-B318-36C8290D4EDA}"/>
              </a:ext>
            </a:extLst>
          </p:cNvPr>
          <p:cNvPicPr>
            <a:picLocks noChangeAspect="1"/>
          </p:cNvPicPr>
          <p:nvPr/>
        </p:nvPicPr>
        <p:blipFill>
          <a:blip r:embed="rId6"/>
          <a:stretch>
            <a:fillRect/>
          </a:stretch>
        </p:blipFill>
        <p:spPr>
          <a:xfrm>
            <a:off x="5203756" y="2179983"/>
            <a:ext cx="5899288" cy="2603824"/>
          </a:xfrm>
          <a:prstGeom prst="rect">
            <a:avLst/>
          </a:prstGeom>
        </p:spPr>
      </p:pic>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C572C8A-9E83-D9B7-79AB-D260D22D772B}"/>
                  </a:ext>
                </a:extLst>
              </p:cNvPr>
              <p:cNvSpPr txBox="1">
                <a:spLocks/>
              </p:cNvSpPr>
              <p:nvPr/>
            </p:nvSpPr>
            <p:spPr>
              <a:xfrm>
                <a:off x="150151" y="2179983"/>
                <a:ext cx="4441727" cy="11198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𝑍</m:t>
                      </m:r>
                      <m:r>
                        <a:rPr lang="pt-BR" sz="1600" b="0" i="1" smtClean="0">
                          <a:latin typeface="Cambria Math" panose="02040503050406030204" pitchFamily="18" charset="0"/>
                        </a:rPr>
                        <m:t>=</m:t>
                      </m:r>
                      <m:r>
                        <a:rPr lang="pt-BR" sz="1600" b="0" i="1" smtClean="0">
                          <a:latin typeface="Cambria Math" panose="02040503050406030204" pitchFamily="18" charset="0"/>
                        </a:rPr>
                        <m:t>𝑋</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𝑊</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𝑏</m:t>
                      </m:r>
                    </m:oMath>
                  </m:oMathPara>
                </a14:m>
                <a:endParaRPr lang="pt-BR" sz="1600" b="0" dirty="0">
                  <a:latin typeface="IBM Plex Sans" panose="020B0503050203000203" pitchFamily="34" charset="0"/>
                  <a:ea typeface="Cambria Math" panose="02040503050406030204" pitchFamily="18" charset="0"/>
                </a:endParaRPr>
              </a:p>
              <a:p>
                <a:pPr algn="ctr"/>
                <a:endParaRPr lang="pt-BR" sz="1600" b="0" dirty="0">
                  <a:latin typeface="IBM Plex Sans" panose="020B0503050203000203" pitchFamily="34"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panose="02040503050406030204" pitchFamily="18" charset="0"/>
                            </a:rPr>
                            <m:t>𝑌</m:t>
                          </m:r>
                        </m:e>
                      </m:acc>
                      <m:r>
                        <a:rPr lang="pt-BR" sz="1600" b="0" i="1" smtClean="0">
                          <a:latin typeface="Cambria Math" panose="02040503050406030204" pitchFamily="18" charset="0"/>
                        </a:rPr>
                        <m:t>=</m:t>
                      </m:r>
                      <m:r>
                        <a:rPr lang="pt-BR" sz="1600" b="0" i="1" smtClean="0">
                          <a:latin typeface="Cambria Math" panose="02040503050406030204" pitchFamily="18" charset="0"/>
                        </a:rPr>
                        <m:t>𝜃</m:t>
                      </m:r>
                      <m:r>
                        <a:rPr lang="pt-BR" sz="1600" b="0" i="1" smtClean="0">
                          <a:latin typeface="Cambria Math" panose="02040503050406030204" pitchFamily="18" charset="0"/>
                        </a:rPr>
                        <m:t>(</m:t>
                      </m:r>
                      <m:r>
                        <a:rPr lang="pt-BR" sz="1600" b="0" i="1" smtClean="0">
                          <a:latin typeface="Cambria Math" panose="02040503050406030204" pitchFamily="18" charset="0"/>
                        </a:rPr>
                        <m:t>𝑍</m:t>
                      </m:r>
                      <m:r>
                        <a:rPr lang="pt-BR" sz="1600" b="0" i="1" smtClean="0">
                          <a:latin typeface="Cambria Math" panose="02040503050406030204" pitchFamily="18" charset="0"/>
                        </a:rPr>
                        <m:t>)</m:t>
                      </m:r>
                    </m:oMath>
                  </m:oMathPara>
                </a14:m>
                <a:endParaRPr lang="en-US" sz="1600" dirty="0">
                  <a:latin typeface="IBM Plex Sans" panose="020B0503050203000203" pitchFamily="34" charset="0"/>
                </a:endParaRPr>
              </a:p>
              <a:p>
                <a:pPr algn="ctr"/>
                <a:endParaRPr lang="en-US" sz="1600"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C572C8A-9E83-D9B7-79AB-D260D22D772B}"/>
                  </a:ext>
                </a:extLst>
              </p:cNvPr>
              <p:cNvSpPr txBox="1">
                <a:spLocks noRot="1" noChangeAspect="1" noMove="1" noResize="1" noEditPoints="1" noAdjustHandles="1" noChangeArrowheads="1" noChangeShapeType="1" noTextEdit="1"/>
              </p:cNvSpPr>
              <p:nvPr/>
            </p:nvSpPr>
            <p:spPr>
              <a:xfrm>
                <a:off x="150151" y="2179983"/>
                <a:ext cx="4441727" cy="1119808"/>
              </a:xfrm>
              <a:prstGeom prst="rect">
                <a:avLst/>
              </a:prstGeom>
              <a:blipFill>
                <a:blip r:embed="rId7"/>
                <a:stretch>
                  <a:fillRect/>
                </a:stretch>
              </a:blipFill>
            </p:spPr>
            <p:txBody>
              <a:bodyPr/>
              <a:lstStyle/>
              <a:p>
                <a:r>
                  <a:rPr lang="pt-BR">
                    <a:noFill/>
                  </a:rPr>
                  <a:t> </a:t>
                </a:r>
              </a:p>
            </p:txBody>
          </p:sp>
        </mc:Fallback>
      </mc:AlternateContent>
      <p:sp>
        <p:nvSpPr>
          <p:cNvPr id="11" name="Title">
            <a:extLst>
              <a:ext uri="{FF2B5EF4-FFF2-40B4-BE49-F238E27FC236}">
                <a16:creationId xmlns:a16="http://schemas.microsoft.com/office/drawing/2014/main" id="{23B04F1F-5EA5-50F7-F9C6-B5CEC0FC097B}"/>
              </a:ext>
            </a:extLst>
          </p:cNvPr>
          <p:cNvSpPr txBox="1">
            <a:spLocks/>
          </p:cNvSpPr>
          <p:nvPr/>
        </p:nvSpPr>
        <p:spPr>
          <a:xfrm>
            <a:off x="145473" y="3429000"/>
            <a:ext cx="4441727" cy="19381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Common activation functions:</a:t>
            </a:r>
          </a:p>
          <a:p>
            <a:pPr marL="285750" indent="-285750" algn="just">
              <a:buFont typeface="Arial" panose="020B0604020202020204" pitchFamily="34" charset="0"/>
              <a:buChar char="•"/>
            </a:pPr>
            <a:r>
              <a:rPr lang="en-US" sz="1600" dirty="0">
                <a:latin typeface="IBM Plex Sans" panose="020B0503050203000203" pitchFamily="34" charset="0"/>
              </a:rPr>
              <a:t>Sigmoid: output between 0 and 1;</a:t>
            </a:r>
          </a:p>
          <a:p>
            <a:pPr marL="285750" indent="-285750" algn="just">
              <a:buFont typeface="Arial" panose="020B0604020202020204" pitchFamily="34" charset="0"/>
              <a:buChar char="•"/>
            </a:pPr>
            <a:r>
              <a:rPr lang="en-US" sz="1600" dirty="0">
                <a:latin typeface="IBM Plex Sans" panose="020B0503050203000203" pitchFamily="34" charset="0"/>
              </a:rPr>
              <a:t>Hyperbolic tangent: output -1 and 1;</a:t>
            </a:r>
          </a:p>
          <a:p>
            <a:pPr marL="285750" indent="-285750" algn="just">
              <a:buFont typeface="Arial" panose="020B0604020202020204" pitchFamily="34" charset="0"/>
              <a:buChar char="•"/>
            </a:pPr>
            <a:r>
              <a:rPr lang="en-US" sz="1600" dirty="0">
                <a:latin typeface="IBM Plex Sans" panose="020B0503050203000203" pitchFamily="34" charset="0"/>
              </a:rPr>
              <a:t>Rectified Linear Unit (</a:t>
            </a:r>
            <a:r>
              <a:rPr lang="en-US" sz="1600" dirty="0" err="1">
                <a:latin typeface="IBM Plex Sans" panose="020B0503050203000203" pitchFamily="34" charset="0"/>
              </a:rPr>
              <a:t>ReLU</a:t>
            </a:r>
            <a:r>
              <a:rPr lang="en-US" sz="1600" dirty="0">
                <a:latin typeface="IBM Plex Sans" panose="020B0503050203000203" pitchFamily="34" charset="0"/>
              </a:rPr>
              <a:t>)</a:t>
            </a:r>
          </a:p>
        </p:txBody>
      </p:sp>
      <p:pic>
        <p:nvPicPr>
          <p:cNvPr id="12" name="Audio 11">
            <a:extLst>
              <a:ext uri="{FF2B5EF4-FFF2-40B4-BE49-F238E27FC236}">
                <a16:creationId xmlns:a16="http://schemas.microsoft.com/office/drawing/2014/main" id="{12034ED7-8000-5D22-5F4F-239088C083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45611696"/>
      </p:ext>
    </p:extLst>
  </p:cSld>
  <p:clrMapOvr>
    <a:masterClrMapping/>
  </p:clrMapOvr>
  <mc:AlternateContent xmlns:mc="http://schemas.openxmlformats.org/markup-compatibility/2006">
    <mc:Choice xmlns:p14="http://schemas.microsoft.com/office/powerpoint/2010/main" Requires="p14">
      <p:transition spd="slow" p14:dur="2000" advTm="51658"/>
    </mc:Choice>
    <mc:Fallback>
      <p:transition spd="slow" advTm="51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LSTM</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0" y="5765276"/>
            <a:ext cx="12192000"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Tela de celular&#10;&#10;Descrição gerada automaticamente com confiança média">
            <a:extLst>
              <a:ext uri="{FF2B5EF4-FFF2-40B4-BE49-F238E27FC236}">
                <a16:creationId xmlns:a16="http://schemas.microsoft.com/office/drawing/2014/main" id="{2123C09A-6BD1-C6B3-3E6E-B21B12FCBDE0}"/>
              </a:ext>
            </a:extLst>
          </p:cNvPr>
          <p:cNvPicPr>
            <a:picLocks noChangeAspect="1"/>
          </p:cNvPicPr>
          <p:nvPr/>
        </p:nvPicPr>
        <p:blipFill>
          <a:blip r:embed="rId6"/>
          <a:stretch>
            <a:fillRect/>
          </a:stretch>
        </p:blipFill>
        <p:spPr>
          <a:xfrm>
            <a:off x="-1" y="1783756"/>
            <a:ext cx="12192000" cy="2929442"/>
          </a:xfrm>
          <a:prstGeom prst="rect">
            <a:avLst/>
          </a:prstGeom>
        </p:spPr>
      </p:pic>
      <p:pic>
        <p:nvPicPr>
          <p:cNvPr id="10" name="Audio 9">
            <a:extLst>
              <a:ext uri="{FF2B5EF4-FFF2-40B4-BE49-F238E27FC236}">
                <a16:creationId xmlns:a16="http://schemas.microsoft.com/office/drawing/2014/main" id="{91D7D75B-6A9F-0125-8890-DD94DDEB53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54698362"/>
      </p:ext>
    </p:extLst>
  </p:cSld>
  <p:clrMapOvr>
    <a:masterClrMapping/>
  </p:clrMapOvr>
  <mc:AlternateContent xmlns:mc="http://schemas.openxmlformats.org/markup-compatibility/2006">
    <mc:Choice xmlns:p14="http://schemas.microsoft.com/office/powerpoint/2010/main" Requires="p14">
      <p:transition spd="slow" p14:dur="2000" advTm="25792"/>
    </mc:Choice>
    <mc:Fallback>
      <p:transition spd="slow" advTm="25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Feature selection</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a:extLst>
              <a:ext uri="{FF2B5EF4-FFF2-40B4-BE49-F238E27FC236}">
                <a16:creationId xmlns:a16="http://schemas.microsoft.com/office/drawing/2014/main" id="{5C5B80DC-2CC9-96A9-B211-CA9CD04E1D40}"/>
              </a:ext>
            </a:extLst>
          </p:cNvPr>
          <p:cNvSpPr>
            <a:spLocks noGrp="1"/>
          </p:cNvSpPr>
          <p:nvPr>
            <p:ph type="title"/>
          </p:nvPr>
        </p:nvSpPr>
        <p:spPr>
          <a:xfrm>
            <a:off x="531345" y="1784768"/>
            <a:ext cx="10683501" cy="784233"/>
          </a:xfrm>
        </p:spPr>
        <p:txBody>
          <a:bodyPr anchor="t">
            <a:normAutofit/>
          </a:bodyPr>
          <a:lstStyle/>
          <a:p>
            <a:r>
              <a:rPr lang="en-US" sz="1600" b="1" dirty="0">
                <a:latin typeface="IBM Plex Sans" panose="020B0503050203000203" pitchFamily="34" charset="0"/>
              </a:rPr>
              <a:t>Mainly used to </a:t>
            </a:r>
            <a:r>
              <a:rPr lang="en-US" sz="1600" b="1" dirty="0">
                <a:solidFill>
                  <a:srgbClr val="1A69FF"/>
                </a:solidFill>
                <a:latin typeface="IBM Plex Sans" panose="020B0503050203000203" pitchFamily="34" charset="0"/>
              </a:rPr>
              <a:t>dimensionality reduction</a:t>
            </a:r>
            <a:br>
              <a:rPr lang="en-US" sz="1600" b="1" dirty="0">
                <a:solidFill>
                  <a:srgbClr val="1A69FF"/>
                </a:solidFill>
                <a:latin typeface="IBM Plex Sans" panose="020B0503050203000203" pitchFamily="34" charset="0"/>
              </a:rPr>
            </a:br>
            <a:br>
              <a:rPr lang="en-US" sz="1600" b="1" dirty="0">
                <a:solidFill>
                  <a:srgbClr val="1A69FF"/>
                </a:solidFill>
                <a:latin typeface="IBM Plex Sans" panose="020B0503050203000203" pitchFamily="34" charset="0"/>
              </a:rPr>
            </a:br>
            <a:r>
              <a:rPr lang="en-US" sz="1600" b="1" dirty="0">
                <a:latin typeface="IBM Plex Sans" panose="020B0503050203000203" pitchFamily="34" charset="0"/>
              </a:rPr>
              <a:t>Pearson correlation coefficient</a:t>
            </a:r>
            <a:endParaRPr lang="en-US" sz="1600" b="1" dirty="0">
              <a:solidFill>
                <a:srgbClr val="1A69FF"/>
              </a:solidFill>
              <a:latin typeface="IBM Plex Sans" panose="020B0503050203000203" pitchFamily="34" charset="0"/>
            </a:endParaRPr>
          </a:p>
        </p:txBody>
      </p:sp>
      <p:sp>
        <p:nvSpPr>
          <p:cNvPr id="6" name="Title">
            <a:extLst>
              <a:ext uri="{FF2B5EF4-FFF2-40B4-BE49-F238E27FC236}">
                <a16:creationId xmlns:a16="http://schemas.microsoft.com/office/drawing/2014/main" id="{8536246A-15BC-DF94-651A-AF9E8472B115}"/>
              </a:ext>
            </a:extLst>
          </p:cNvPr>
          <p:cNvSpPr txBox="1">
            <a:spLocks/>
          </p:cNvSpPr>
          <p:nvPr/>
        </p:nvSpPr>
        <p:spPr>
          <a:xfrm>
            <a:off x="531345" y="2569001"/>
            <a:ext cx="10683501" cy="5419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Between -1 and 1</a:t>
            </a:r>
          </a:p>
          <a:p>
            <a:pPr marL="285750" indent="-285750">
              <a:buFont typeface="Arial" panose="020B0604020202020204" pitchFamily="34" charset="0"/>
              <a:buChar char="•"/>
            </a:pPr>
            <a:r>
              <a:rPr lang="en-US" sz="1600" b="1" dirty="0">
                <a:latin typeface="IBM Plex Sans" panose="020B0503050203000203" pitchFamily="34" charset="0"/>
              </a:rPr>
              <a:t>Strength of the relationship between two variables</a:t>
            </a:r>
          </a:p>
        </p:txBody>
      </p:sp>
      <p:sp>
        <p:nvSpPr>
          <p:cNvPr id="8" name="Title">
            <a:extLst>
              <a:ext uri="{FF2B5EF4-FFF2-40B4-BE49-F238E27FC236}">
                <a16:creationId xmlns:a16="http://schemas.microsoft.com/office/drawing/2014/main" id="{DD049A9B-004C-1C49-CB2D-334FD9DA4DCC}"/>
              </a:ext>
            </a:extLst>
          </p:cNvPr>
          <p:cNvSpPr txBox="1">
            <a:spLocks/>
          </p:cNvSpPr>
          <p:nvPr/>
        </p:nvSpPr>
        <p:spPr>
          <a:xfrm>
            <a:off x="531344" y="3275449"/>
            <a:ext cx="10683501" cy="17833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f-value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Distance based algorithm</a:t>
            </a:r>
          </a:p>
          <a:p>
            <a:pPr marL="285750" indent="-285750">
              <a:buFont typeface="Arial" panose="020B0604020202020204" pitchFamily="34" charset="0"/>
              <a:buChar char="•"/>
            </a:pPr>
            <a:r>
              <a:rPr lang="en-US" sz="1600" b="1" dirty="0">
                <a:solidFill>
                  <a:srgbClr val="1A69FF"/>
                </a:solidFill>
                <a:latin typeface="IBM Plex Sans" panose="020B0503050203000203" pitchFamily="34" charset="0"/>
              </a:rPr>
              <a:t>All transport regions inside 20 Moore distance*</a:t>
            </a:r>
          </a:p>
        </p:txBody>
      </p:sp>
      <p:sp>
        <p:nvSpPr>
          <p:cNvPr id="10" name="Title">
            <a:extLst>
              <a:ext uri="{FF2B5EF4-FFF2-40B4-BE49-F238E27FC236}">
                <a16:creationId xmlns:a16="http://schemas.microsoft.com/office/drawing/2014/main" id="{99CB2802-70CE-88B7-7361-020EA26EE1EF}"/>
              </a:ext>
            </a:extLst>
          </p:cNvPr>
          <p:cNvSpPr txBox="1">
            <a:spLocks/>
          </p:cNvSpPr>
          <p:nvPr/>
        </p:nvSpPr>
        <p:spPr>
          <a:xfrm>
            <a:off x="531343" y="5400150"/>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*Later explained</a:t>
            </a:r>
            <a:endParaRPr lang="en-US" sz="1200" b="1" dirty="0">
              <a:solidFill>
                <a:srgbClr val="1A69FF"/>
              </a:solidFill>
              <a:latin typeface="IBM Plex Sans" panose="020B0503050203000203" pitchFamily="34" charset="0"/>
            </a:endParaRPr>
          </a:p>
        </p:txBody>
      </p:sp>
      <p:pic>
        <p:nvPicPr>
          <p:cNvPr id="12" name="Audio 11">
            <a:extLst>
              <a:ext uri="{FF2B5EF4-FFF2-40B4-BE49-F238E27FC236}">
                <a16:creationId xmlns:a16="http://schemas.microsoft.com/office/drawing/2014/main" id="{706BF594-1912-79FB-323C-20ACD82BD8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4852706"/>
      </p:ext>
    </p:extLst>
  </p:cSld>
  <p:clrMapOvr>
    <a:masterClrMapping/>
  </p:clrMapOvr>
  <mc:AlternateContent xmlns:mc="http://schemas.openxmlformats.org/markup-compatibility/2006">
    <mc:Choice xmlns:p14="http://schemas.microsoft.com/office/powerpoint/2010/main" Requires="p14">
      <p:transition spd="slow" p14:dur="2000" advTm="50645"/>
    </mc:Choice>
    <mc:Fallback>
      <p:transition spd="slow" advTm="50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of</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preprocessing</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39</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09B84704-FE0D-7CFB-F3B2-9EF84451B0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11335336"/>
      </p:ext>
    </p:extLst>
  </p:cSld>
  <p:clrMapOvr>
    <a:masterClrMapping/>
  </p:clrMapOvr>
  <mc:AlternateContent xmlns:mc="http://schemas.openxmlformats.org/markup-compatibility/2006">
    <mc:Choice xmlns:p14="http://schemas.microsoft.com/office/powerpoint/2010/main" Requires="p14">
      <p:transition spd="slow" p14:dur="2000" advTm="12608"/>
    </mc:Choice>
    <mc:Fallback>
      <p:transition spd="slow" advTm="12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Core Network (CN) based on Virtual Network Functions (VNF) over a Network Function Virtualization (NFV)</a:t>
            </a:r>
            <a:r>
              <a:rPr lang="en-US" sz="1600" kern="0" baseline="30000" dirty="0">
                <a:solidFill>
                  <a:schemeClr val="tx1"/>
                </a:solidFill>
              </a:rPr>
              <a:t>2</a:t>
            </a:r>
            <a:r>
              <a:rPr lang="en-US" sz="1600" kern="0" dirty="0">
                <a:solidFill>
                  <a:schemeClr val="tx1"/>
                </a:solidFill>
              </a:rPr>
              <a:t> topology </a:t>
            </a:r>
          </a:p>
          <a:p>
            <a:pPr defTabSz="914400"/>
            <a:r>
              <a:rPr lang="en-US" sz="1600" kern="0" dirty="0">
                <a:solidFill>
                  <a:schemeClr val="tx1"/>
                </a:solidFill>
              </a:rPr>
              <a:t>Cloud and edge computing</a:t>
            </a:r>
            <a:r>
              <a:rPr lang="en-US" sz="1600" kern="0" baseline="30000" dirty="0">
                <a:solidFill>
                  <a:schemeClr val="tx1"/>
                </a:solidFill>
              </a:rPr>
              <a:t>3</a:t>
            </a:r>
            <a:endParaRPr lang="en-US" sz="1600" kern="0" dirty="0">
              <a:solidFill>
                <a:schemeClr val="tx1"/>
              </a:solidFill>
            </a:endParaRPr>
          </a:p>
          <a:p>
            <a:pPr defTabSz="914400"/>
            <a:r>
              <a:rPr lang="en-US" sz="1600" kern="0" dirty="0">
                <a:solidFill>
                  <a:srgbClr val="0F62FF"/>
                </a:solidFill>
              </a:rPr>
              <a:t>Use Machine Learning (ML) and other predictive tools</a:t>
            </a:r>
          </a:p>
          <a:p>
            <a:pPr defTabSz="914400"/>
            <a:endParaRPr lang="en-US" sz="1600" kern="0" dirty="0">
              <a:solidFill>
                <a:schemeClr val="tx1"/>
              </a:solidFill>
            </a:endParaRP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615827"/>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p>
          <a:p>
            <a:r>
              <a:rPr lang="en-US" sz="1100" dirty="0">
                <a:solidFill>
                  <a:srgbClr val="898989"/>
                </a:solidFill>
                <a:latin typeface="IBM Plex Sans" panose="020B0503050203000203" pitchFamily="34" charset="0"/>
              </a:rPr>
              <a:t>[3] ALAWE, I. et al. Improving traffic forecasting for 5g core network scalability: A machine learning approach. IEEE Network, v. 32, n. 6, p. 42–49, 2018. </a:t>
            </a:r>
          </a:p>
          <a:p>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pic>
        <p:nvPicPr>
          <p:cNvPr id="3" name="Picture 6" descr="Resultado de imagem para ufu">
            <a:extLst>
              <a:ext uri="{FF2B5EF4-FFF2-40B4-BE49-F238E27FC236}">
                <a16:creationId xmlns:a16="http://schemas.microsoft.com/office/drawing/2014/main" id="{870F50E7-2A30-9B61-91FA-AEBCB2E164E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839094EF-07D2-8203-9774-960524A24E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76336194"/>
      </p:ext>
    </p:extLst>
  </p:cSld>
  <p:clrMapOvr>
    <a:masterClrMapping/>
  </p:clrMapOvr>
  <mc:AlternateContent xmlns:mc="http://schemas.openxmlformats.org/markup-compatibility/2006">
    <mc:Choice xmlns:p14="http://schemas.microsoft.com/office/powerpoint/2010/main" Requires="p14">
      <p:transition spd="slow" p14:dur="2000" advTm="38453"/>
    </mc:Choice>
    <mc:Fallback>
      <p:transition spd="slow" advTm="38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5"/>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extLst>
              <a:ext uri="{FF2B5EF4-FFF2-40B4-BE49-F238E27FC236}">
                <a16:creationId xmlns:a16="http://schemas.microsoft.com/office/drawing/2014/main" id="{7BF45677-D7CA-9136-4285-1D9F581699F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0864982"/>
      </p:ext>
    </p:extLst>
  </p:cSld>
  <p:clrMapOvr>
    <a:masterClrMapping/>
  </p:clrMapOvr>
  <mc:AlternateContent xmlns:mc="http://schemas.openxmlformats.org/markup-compatibility/2006">
    <mc:Choice xmlns:p14="http://schemas.microsoft.com/office/powerpoint/2010/main" Requires="p14">
      <p:transition spd="slow" p14:dur="2000" advTm="10677"/>
    </mc:Choice>
    <mc:Fallback>
      <p:transition spd="slow" advTm="10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pic>
        <p:nvPicPr>
          <p:cNvPr id="6" name="Picture 6" descr="Resultado de imagem para ufu">
            <a:extLst>
              <a:ext uri="{FF2B5EF4-FFF2-40B4-BE49-F238E27FC236}">
                <a16:creationId xmlns:a16="http://schemas.microsoft.com/office/drawing/2014/main" id="{01380D67-B9FE-2C9C-BF4C-337CE2237F3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extLst>
              <a:ext uri="{FF2B5EF4-FFF2-40B4-BE49-F238E27FC236}">
                <a16:creationId xmlns:a16="http://schemas.microsoft.com/office/drawing/2014/main" id="{C69834DD-168D-E693-DD13-46BECB9F4CA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60648308"/>
      </p:ext>
    </p:extLst>
  </p:cSld>
  <p:clrMapOvr>
    <a:masterClrMapping/>
  </p:clrMapOvr>
  <mc:AlternateContent xmlns:mc="http://schemas.openxmlformats.org/markup-compatibility/2006">
    <mc:Choice xmlns:p14="http://schemas.microsoft.com/office/powerpoint/2010/main" Requires="p14">
      <p:transition spd="slow" p14:dur="2000" advTm="103114"/>
    </mc:Choice>
    <mc:Fallback>
      <p:transition spd="slow" advTm="103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5"/>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637CC168-A6FB-A84C-C2BD-B42196158B8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460C8F3D-88B1-453F-95DE-CC104B612B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65338843"/>
      </p:ext>
    </p:extLst>
  </p:cSld>
  <p:clrMapOvr>
    <a:masterClrMapping/>
  </p:clrMapOvr>
  <mc:AlternateContent xmlns:mc="http://schemas.openxmlformats.org/markup-compatibility/2006">
    <mc:Choice xmlns:p14="http://schemas.microsoft.com/office/powerpoint/2010/main" Requires="p14">
      <p:transition spd="slow" p14:dur="2000" advTm="69429"/>
    </mc:Choice>
    <mc:Fallback>
      <p:transition spd="slow" advTm="69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133541"/>
            <a:ext cx="5257800" cy="313932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 N. Network Function </a:t>
            </a:r>
            <a:r>
              <a:rPr lang="en-US" sz="900" b="0" i="0" dirty="0" err="1">
                <a:solidFill>
                  <a:srgbClr val="898989"/>
                </a:solidFill>
                <a:effectLst/>
                <a:latin typeface="IBM Plex Sans" panose="020B0503050203000203" pitchFamily="34" charset="0"/>
              </a:rPr>
              <a:t>Virtualisation</a:t>
            </a:r>
            <a:r>
              <a:rPr lang="en-US" sz="900" b="0" i="0" dirty="0">
                <a:solidFill>
                  <a:srgbClr val="898989"/>
                </a:solidFill>
                <a:effectLst/>
                <a:latin typeface="IBM Plex Sans" panose="020B0503050203000203" pitchFamily="34" charset="0"/>
              </a:rPr>
              <a:t> Use Cases.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European Telecommunications Standards Institute Sophia-Antipolis, France, 2013.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RANKOTHGE, W. et al. Towards making network function virtualization a cloud computing service. In: IEEE. 2015 IFIP/IEEE International Symposium on Integrated Network Management (IM).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2015. p. 89–97.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 A. et al. Applying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and </a:t>
            </a:r>
            <a:r>
              <a:rPr lang="en-US" sz="900" dirty="0" err="1">
                <a:solidFill>
                  <a:srgbClr val="898989"/>
                </a:solidFill>
                <a:latin typeface="IBM Plex Sans" panose="020B0503050203000203" pitchFamily="34" charset="0"/>
              </a:rPr>
              <a:t>sdn</a:t>
            </a:r>
            <a:r>
              <a:rPr lang="en-US" sz="900" dirty="0">
                <a:solidFill>
                  <a:srgbClr val="898989"/>
                </a:solidFill>
                <a:latin typeface="IBM Plex Sans" panose="020B0503050203000203" pitchFamily="34" charset="0"/>
              </a:rPr>
              <a:t> to </a:t>
            </a:r>
            <a:r>
              <a:rPr lang="en-US" sz="900" dirty="0" err="1">
                <a:solidFill>
                  <a:srgbClr val="898989"/>
                </a:solidFill>
                <a:latin typeface="IBM Plex Sans" panose="020B0503050203000203" pitchFamily="34" charset="0"/>
              </a:rPr>
              <a:t>lte</a:t>
            </a:r>
            <a:r>
              <a:rPr lang="en-US" sz="900" dirty="0">
                <a:solidFill>
                  <a:srgbClr val="898989"/>
                </a:solidFill>
                <a:latin typeface="IBM Plex Sans" panose="020B0503050203000203" pitchFamily="34" charset="0"/>
              </a:rPr>
              <a:t> mobile core gateways, the functions placement problem. In: Proceedings of the 4th workshop on All things cellular: operations, applications, &amp; challenges.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2014. p. 33–38.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BRONSTEIN, Z.; SHRAGA, E.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virtualisation</a:t>
            </a:r>
            <a:r>
              <a:rPr lang="en-US" sz="900" dirty="0">
                <a:solidFill>
                  <a:srgbClr val="898989"/>
                </a:solidFill>
                <a:latin typeface="IBM Plex Sans" panose="020B0503050203000203" pitchFamily="34" charset="0"/>
              </a:rPr>
              <a:t> of the home environment. In: IEEE. </a:t>
            </a:r>
          </a:p>
          <a:p>
            <a:r>
              <a:rPr lang="en-US" sz="900" dirty="0">
                <a:solidFill>
                  <a:srgbClr val="898989"/>
                </a:solidFill>
                <a:latin typeface="IBM Plex Sans" panose="020B0503050203000203" pitchFamily="34" charset="0"/>
              </a:rPr>
              <a:t>2014 IEEE 11th Consumer Communications and Networking Conference (CCNC).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899–904.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MANGILI, M.; MARTIGNON, F.; CAPONE, A. Stochastic planning for content delivery: Unveiling the benefits of network functions virtualization. In: IEEE. 2014 IEEE 22nd International Conference on Network Protocols.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344–349.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T.; LEE, B. Scalable </a:t>
            </a:r>
            <a:r>
              <a:rPr lang="en-US" sz="900" dirty="0" err="1">
                <a:solidFill>
                  <a:srgbClr val="898989"/>
                </a:solidFill>
                <a:latin typeface="IBM Plex Sans" panose="020B0503050203000203" pitchFamily="34" charset="0"/>
              </a:rPr>
              <a:t>cdn</a:t>
            </a:r>
            <a:r>
              <a:rPr lang="en-US" sz="900" dirty="0">
                <a:solidFill>
                  <a:srgbClr val="898989"/>
                </a:solidFill>
                <a:latin typeface="IBM Plex Sans" panose="020B0503050203000203" pitchFamily="34" charset="0"/>
              </a:rPr>
              <a:t> service </a:t>
            </a:r>
            <a:r>
              <a:rPr lang="en-US" sz="900" dirty="0" err="1">
                <a:solidFill>
                  <a:srgbClr val="898989"/>
                </a:solidFill>
                <a:latin typeface="IBM Plex Sans" panose="020B0503050203000203" pitchFamily="34" charset="0"/>
              </a:rPr>
              <a:t>poc</a:t>
            </a:r>
            <a:r>
              <a:rPr lang="en-US" sz="900" dirty="0">
                <a:solidFill>
                  <a:srgbClr val="898989"/>
                </a:solidFill>
                <a:latin typeface="IBM Plex Sans" panose="020B0503050203000203" pitchFamily="34" charset="0"/>
              </a:rPr>
              <a:t> over distributed cloud management platform. In: IEEE. 2014 International Conference on Information and Communication Technology Convergence (ICTC).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832–833.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9" name="Picture 6" descr="Resultado de imagem para ufu">
            <a:extLst>
              <a:ext uri="{FF2B5EF4-FFF2-40B4-BE49-F238E27FC236}">
                <a16:creationId xmlns:a16="http://schemas.microsoft.com/office/drawing/2014/main" id="{6B8E7C35-5C3F-0113-DD7C-93A6A1C20D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32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7259782" y="2028985"/>
            <a:ext cx="2063122" cy="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8985"/>
            <a:ext cx="4664763"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6" descr="Resultado de imagem para ufu">
            <a:extLst>
              <a:ext uri="{FF2B5EF4-FFF2-40B4-BE49-F238E27FC236}">
                <a16:creationId xmlns:a16="http://schemas.microsoft.com/office/drawing/2014/main" id="{48CD910B-2FE8-16E0-7C1F-B56CB831D65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025BF361-C3CE-996B-1990-6F90D862F4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47112616"/>
      </p:ext>
    </p:extLst>
  </p:cSld>
  <p:clrMapOvr>
    <a:masterClrMapping/>
  </p:clrMapOvr>
  <mc:AlternateContent xmlns:mc="http://schemas.openxmlformats.org/markup-compatibility/2006">
    <mc:Choice xmlns:p14="http://schemas.microsoft.com/office/powerpoint/2010/main" Requires="p14">
      <p:transition spd="slow" p14:dur="2000" advTm="48928"/>
    </mc:Choice>
    <mc:Fallback>
      <p:transition spd="slow" advTm="48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0112"/>
            <a:ext cx="4644886"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6" descr="Resultado de imagem para ufu">
            <a:extLst>
              <a:ext uri="{FF2B5EF4-FFF2-40B4-BE49-F238E27FC236}">
                <a16:creationId xmlns:a16="http://schemas.microsoft.com/office/drawing/2014/main" id="{E760BD07-4942-6D8E-69C3-3CDCE81C5E6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A2C641E-5D5A-E1FD-4369-E2B8BFD03FD8}"/>
              </a:ext>
            </a:extLst>
          </p:cNvPr>
          <p:cNvCxnSpPr>
            <a:cxnSpLocks/>
          </p:cNvCxnSpPr>
          <p:nvPr/>
        </p:nvCxnSpPr>
        <p:spPr>
          <a:xfrm>
            <a:off x="7259782" y="2028985"/>
            <a:ext cx="2063122" cy="666"/>
          </a:xfrm>
          <a:prstGeom prst="straightConnector1">
            <a:avLst/>
          </a:prstGeom>
          <a:ln w="38100">
            <a:solidFill>
              <a:srgbClr val="7F7F7F"/>
            </a:solidFill>
            <a:tailEnd type="triangle"/>
          </a:ln>
        </p:spPr>
        <p:style>
          <a:lnRef idx="1">
            <a:schemeClr val="accent1"/>
          </a:lnRef>
          <a:fillRef idx="0">
            <a:schemeClr val="accent1"/>
          </a:fillRef>
          <a:effectRef idx="0">
            <a:schemeClr val="accent1"/>
          </a:effectRef>
          <a:fontRef idx="minor">
            <a:schemeClr val="tx1"/>
          </a:fontRef>
        </p:style>
      </p:cxnSp>
      <p:pic>
        <p:nvPicPr>
          <p:cNvPr id="16" name="Audio 15">
            <a:extLst>
              <a:ext uri="{FF2B5EF4-FFF2-40B4-BE49-F238E27FC236}">
                <a16:creationId xmlns:a16="http://schemas.microsoft.com/office/drawing/2014/main" id="{C92A1192-BC57-13B4-1659-9B06FF3A53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53107980"/>
      </p:ext>
    </p:extLst>
  </p:cSld>
  <p:clrMapOvr>
    <a:masterClrMapping/>
  </p:clrMapOvr>
  <mc:AlternateContent xmlns:mc="http://schemas.openxmlformats.org/markup-compatibility/2006">
    <mc:Choice xmlns:p14="http://schemas.microsoft.com/office/powerpoint/2010/main" Requires="p14">
      <p:transition spd="slow" p14:dur="2000" advTm="10656"/>
    </mc:Choice>
    <mc:Fallback>
      <p:transition spd="slow" advTm="10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5078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Architecture enhancements for 5G System (5GS) to support network data analytics services.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2022. Version 17.5.0. </a:t>
            </a:r>
            <a:r>
              <a:rPr lang="en-US" sz="900" b="0" i="0" dirty="0" err="1">
                <a:solidFill>
                  <a:srgbClr val="898989"/>
                </a:solidFill>
                <a:effectLst/>
                <a:latin typeface="IBM Plex Sans" panose="020B0503050203000203" pitchFamily="34" charset="0"/>
              </a:rPr>
              <a:t>Disponível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&lt;&lt;https://portal.3gpp. org/</a:t>
            </a:r>
            <a:r>
              <a:rPr lang="en-US" sz="900" b="0" i="0" dirty="0" err="1">
                <a:solidFill>
                  <a:srgbClr val="898989"/>
                </a:solidFill>
                <a:effectLst/>
                <a:latin typeface="IBM Plex Sans" panose="020B0503050203000203" pitchFamily="34" charset="0"/>
              </a:rPr>
              <a:t>desktopmodules</a:t>
            </a:r>
            <a:r>
              <a:rPr lang="en-US" sz="900" b="0" i="0" dirty="0">
                <a:solidFill>
                  <a:srgbClr val="898989"/>
                </a:solidFill>
                <a:effectLst/>
                <a:latin typeface="IBM Plex Sans" panose="020B0503050203000203" pitchFamily="34" charset="0"/>
              </a:rPr>
              <a:t>/Specifications/</a:t>
            </a:r>
            <a:r>
              <a:rPr lang="en-US" sz="900" b="0" i="0" dirty="0" err="1">
                <a:solidFill>
                  <a:srgbClr val="898989"/>
                </a:solidFill>
                <a:effectLst/>
                <a:latin typeface="IBM Plex Sans" panose="020B0503050203000203" pitchFamily="34" charset="0"/>
              </a:rPr>
              <a:t>SpecificationDetails.aspx?specificationId</a:t>
            </a:r>
            <a:r>
              <a:rPr lang="en-US" sz="900" b="0" i="0" dirty="0">
                <a:solidFill>
                  <a:srgbClr val="898989"/>
                </a:solidFill>
                <a:effectLst/>
                <a:latin typeface="IBM Plex Sans" panose="020B0503050203000203" pitchFamily="34" charset="0"/>
              </a:rPr>
              <a:t>=3579&gt;&gt;. </a:t>
            </a:r>
          </a:p>
        </p:txBody>
      </p:sp>
      <p:pic>
        <p:nvPicPr>
          <p:cNvPr id="9" name="Picture 6" descr="Resultado de imagem para ufu">
            <a:extLst>
              <a:ext uri="{FF2B5EF4-FFF2-40B4-BE49-F238E27FC236}">
                <a16:creationId xmlns:a16="http://schemas.microsoft.com/office/drawing/2014/main" id="{7F6B5035-22E8-4940-62EA-D75C6A40B2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extLst>
              <a:ext uri="{FF2B5EF4-FFF2-40B4-BE49-F238E27FC236}">
                <a16:creationId xmlns:a16="http://schemas.microsoft.com/office/drawing/2014/main" id="{A94F5905-7FD5-5B45-37CD-AAF31AEAA74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7679096"/>
      </p:ext>
    </p:extLst>
  </p:cSld>
  <p:clrMapOvr>
    <a:masterClrMapping/>
  </p:clrMapOvr>
  <mc:AlternateContent xmlns:mc="http://schemas.openxmlformats.org/markup-compatibility/2006">
    <mc:Choice xmlns:p14="http://schemas.microsoft.com/office/powerpoint/2010/main" Requires="p14">
      <p:transition spd="slow" p14:dur="2000" advTm="31392"/>
    </mc:Choice>
    <mc:Fallback>
      <p:transition spd="slow" advTm="31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7848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 J. et al. Survey on </a:t>
            </a:r>
            <a:r>
              <a:rPr lang="en-US" sz="900" b="0" i="0" dirty="0" err="1">
                <a:solidFill>
                  <a:srgbClr val="898989"/>
                </a:solidFill>
                <a:effectLst/>
                <a:latin typeface="IBM Plex Sans" panose="020B0503050203000203" pitchFamily="34" charset="0"/>
              </a:rPr>
              <a:t>nosql</a:t>
            </a:r>
            <a:r>
              <a:rPr lang="en-US" sz="900" b="0" i="0" dirty="0">
                <a:solidFill>
                  <a:srgbClr val="898989"/>
                </a:solidFill>
                <a:effectLst/>
                <a:latin typeface="IBM Plex Sans" panose="020B0503050203000203" pitchFamily="34" charset="0"/>
              </a:rPr>
              <a:t> database. In: IEEE. 2011 6th international conference on pervasive computing and applications.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2011. p. 363–366. </a:t>
            </a:r>
          </a:p>
          <a:p>
            <a:endParaRPr lang="pt-BR" sz="900" b="0" i="0" dirty="0">
              <a:solidFill>
                <a:srgbClr val="898989"/>
              </a:solidFill>
              <a:effectLst/>
              <a:latin typeface="IBM Plex Sans" panose="020B0503050203000203" pitchFamily="34" charset="0"/>
            </a:endParaRPr>
          </a:p>
          <a:p>
            <a:r>
              <a:rPr lang="pt-BR" sz="900" dirty="0">
                <a:solidFill>
                  <a:srgbClr val="898989"/>
                </a:solidFill>
                <a:latin typeface="IBM Plex Sans" panose="020B0503050203000203" pitchFamily="34" charset="0"/>
              </a:rPr>
              <a:t>[2] D’ALCONZO, A. et al. A </a:t>
            </a:r>
            <a:r>
              <a:rPr lang="pt-BR" sz="900" dirty="0" err="1">
                <a:solidFill>
                  <a:srgbClr val="898989"/>
                </a:solidFill>
                <a:latin typeface="IBM Plex Sans" panose="020B0503050203000203" pitchFamily="34" charset="0"/>
              </a:rPr>
              <a:t>survey</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big data for network </a:t>
            </a:r>
            <a:r>
              <a:rPr lang="pt-BR" sz="900" dirty="0" err="1">
                <a:solidFill>
                  <a:srgbClr val="898989"/>
                </a:solidFill>
                <a:latin typeface="IBM Plex Sans" panose="020B0503050203000203" pitchFamily="34" charset="0"/>
              </a:rPr>
              <a:t>traffic</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monitoring</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analysis</a:t>
            </a:r>
            <a:r>
              <a:rPr lang="pt-BR" sz="900" dirty="0">
                <a:solidFill>
                  <a:srgbClr val="898989"/>
                </a:solidFill>
                <a:latin typeface="IBM Plex Sans" panose="020B0503050203000203" pitchFamily="34" charset="0"/>
              </a:rPr>
              <a:t>. IEEE </a:t>
            </a:r>
            <a:r>
              <a:rPr lang="pt-BR" sz="900" dirty="0" err="1">
                <a:solidFill>
                  <a:srgbClr val="898989"/>
                </a:solidFill>
                <a:latin typeface="IBM Plex Sans" panose="020B0503050203000203" pitchFamily="34" charset="0"/>
              </a:rPr>
              <a:t>Transactions</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Network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Service Management, IEEE, v. 16, </a:t>
            </a:r>
            <a:r>
              <a:rPr lang="pt-BR" sz="900" dirty="0" err="1">
                <a:solidFill>
                  <a:srgbClr val="898989"/>
                </a:solidFill>
                <a:latin typeface="IBM Plex Sans" panose="020B0503050203000203" pitchFamily="34" charset="0"/>
              </a:rPr>
              <a:t>n</a:t>
            </a:r>
            <a:r>
              <a:rPr lang="pt-BR" sz="900" dirty="0">
                <a:solidFill>
                  <a:srgbClr val="898989"/>
                </a:solidFill>
                <a:latin typeface="IBM Plex Sans" panose="020B0503050203000203" pitchFamily="34" charset="0"/>
              </a:rPr>
              <a:t>. 3, p. 800–813, 2019. </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A8E5779F-2743-58A7-6944-73B3786CDC7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extLst>
              <a:ext uri="{FF2B5EF4-FFF2-40B4-BE49-F238E27FC236}">
                <a16:creationId xmlns:a16="http://schemas.microsoft.com/office/drawing/2014/main" id="{E0C5A021-27EE-42A6-0B6A-435A9BA118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15198494"/>
      </p:ext>
    </p:extLst>
  </p:cSld>
  <p:clrMapOvr>
    <a:masterClrMapping/>
  </p:clrMapOvr>
  <mc:AlternateContent xmlns:mc="http://schemas.openxmlformats.org/markup-compatibility/2006">
    <mc:Choice xmlns:p14="http://schemas.microsoft.com/office/powerpoint/2010/main" Requires="p14">
      <p:transition spd="slow" p14:dur="2000" advTm="35936"/>
    </mc:Choice>
    <mc:Fallback>
      <p:transition spd="slow" advTm="35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9044608" y="1212640"/>
            <a:ext cx="2623929"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7338ADCF-3BEC-4B41-D02D-051CEF718FB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extLst>
              <a:ext uri="{FF2B5EF4-FFF2-40B4-BE49-F238E27FC236}">
                <a16:creationId xmlns:a16="http://schemas.microsoft.com/office/drawing/2014/main" id="{E22896B3-481D-4B58-0D66-AF19B37147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80318653"/>
      </p:ext>
    </p:extLst>
  </p:cSld>
  <p:clrMapOvr>
    <a:masterClrMapping/>
  </p:clrMapOvr>
  <mc:AlternateContent xmlns:mc="http://schemas.openxmlformats.org/markup-compatibility/2006">
    <mc:Choice xmlns:p14="http://schemas.microsoft.com/office/powerpoint/2010/main" Requires="p14">
      <p:transition spd="slow" p14:dur="2000" advTm="17045"/>
    </mc:Choice>
    <mc:Fallback>
      <p:transition spd="slow" advTm="17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2332"/>
            <a:ext cx="10864328" cy="2782956"/>
          </a:xfrm>
          <a:prstGeom prst="rect">
            <a:avLst/>
          </a:prstGeom>
        </p:spPr>
      </p:pic>
      <p:sp>
        <p:nvSpPr>
          <p:cNvPr id="7" name="Rectangle 6">
            <a:extLst>
              <a:ext uri="{FF2B5EF4-FFF2-40B4-BE49-F238E27FC236}">
                <a16:creationId xmlns:a16="http://schemas.microsoft.com/office/drawing/2014/main" id="{F275480B-7CEE-3A4E-D5F4-493E998F3D78}"/>
              </a:ext>
            </a:extLst>
          </p:cNvPr>
          <p:cNvSpPr/>
          <p:nvPr/>
        </p:nvSpPr>
        <p:spPr>
          <a:xfrm>
            <a:off x="523462" y="1238886"/>
            <a:ext cx="8461512" cy="294400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6" descr="Resultado de imagem para ufu">
            <a:extLst>
              <a:ext uri="{FF2B5EF4-FFF2-40B4-BE49-F238E27FC236}">
                <a16:creationId xmlns:a16="http://schemas.microsoft.com/office/drawing/2014/main" id="{7B21FF53-775E-C6DF-ED86-E40C13A8CEE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1ECDA43-464E-527A-679E-571EF87C2F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82006331"/>
      </p:ext>
    </p:extLst>
  </p:cSld>
  <p:clrMapOvr>
    <a:masterClrMapping/>
  </p:clrMapOvr>
  <mc:AlternateContent xmlns:mc="http://schemas.openxmlformats.org/markup-compatibility/2006">
    <mc:Choice xmlns:p14="http://schemas.microsoft.com/office/powerpoint/2010/main" Requires="p14">
      <p:transition spd="slow" p14:dur="2000" advTm="38240"/>
    </mc:Choice>
    <mc:Fallback>
      <p:transition spd="slow" advTm="38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err="1">
                <a:solidFill>
                  <a:schemeClr val="tx1"/>
                </a:solidFill>
              </a:rPr>
              <a:t>Limitants</a:t>
            </a:r>
            <a:endParaRPr lang="en-US" sz="1600" kern="0" dirty="0">
              <a:solidFill>
                <a:schemeClr val="tx1"/>
              </a:solidFill>
            </a:endParaRPr>
          </a:p>
          <a:p>
            <a:pPr marL="342900" indent="-342900" defTabSz="914400">
              <a:buFont typeface="+mj-lt"/>
              <a:buAutoNum type="arabicPeriod"/>
            </a:pPr>
            <a:r>
              <a:rPr lang="en-US" sz="1600" kern="0" dirty="0">
                <a:solidFill>
                  <a:schemeClr val="tx1"/>
                </a:solidFill>
              </a:rPr>
              <a:t>Enough data?</a:t>
            </a:r>
          </a:p>
          <a:p>
            <a:pPr marL="342900" indent="-342900" defTabSz="914400">
              <a:buFont typeface="+mj-lt"/>
              <a:buAutoNum type="arabicPeriod"/>
            </a:pPr>
            <a:r>
              <a:rPr lang="en-US" sz="1600" kern="0" dirty="0">
                <a:solidFill>
                  <a:schemeClr val="tx1"/>
                </a:solidFill>
              </a:rPr>
              <a:t>Pertinent information?</a:t>
            </a:r>
          </a:p>
          <a:p>
            <a:pPr marL="342900" indent="-342900" defTabSz="914400">
              <a:buFont typeface="+mj-lt"/>
              <a:buAutoNum type="arabicPeriod"/>
            </a:pPr>
            <a:r>
              <a:rPr lang="en-US" sz="1600" kern="0" dirty="0">
                <a:solidFill>
                  <a:schemeClr val="tx1"/>
                </a:solidFill>
              </a:rPr>
              <a:t>Response time</a:t>
            </a:r>
          </a:p>
          <a:p>
            <a:pPr marL="342900" indent="-342900" defTabSz="914400">
              <a:buFont typeface="+mj-lt"/>
              <a:buAutoNum type="arabicPeriod"/>
            </a:pPr>
            <a:r>
              <a:rPr lang="en-US" sz="1600" kern="0" dirty="0">
                <a:solidFill>
                  <a:schemeClr val="tx1"/>
                </a:solidFill>
              </a:rPr>
              <a:t>Return Over </a:t>
            </a:r>
            <a:r>
              <a:rPr lang="en-US" sz="1600" kern="0" dirty="0" err="1">
                <a:solidFill>
                  <a:schemeClr val="tx1"/>
                </a:solidFill>
              </a:rPr>
              <a:t>Investiment</a:t>
            </a:r>
            <a:r>
              <a:rPr lang="en-US" sz="1600" kern="0" dirty="0">
                <a:solidFill>
                  <a:schemeClr val="tx1"/>
                </a:solidFill>
              </a:rPr>
              <a:t> – ROI</a:t>
            </a:r>
          </a:p>
          <a:p>
            <a:pPr defTabSz="914400"/>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0827F601-4B68-5886-1527-D60ACDA855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59801225"/>
      </p:ext>
    </p:extLst>
  </p:cSld>
  <p:clrMapOvr>
    <a:masterClrMapping/>
  </p:clrMapOvr>
  <mc:AlternateContent xmlns:mc="http://schemas.openxmlformats.org/markup-compatibility/2006">
    <mc:Choice xmlns:p14="http://schemas.microsoft.com/office/powerpoint/2010/main" Requires="p14">
      <p:transition spd="slow" p14:dur="2000" advTm="69095"/>
    </mc:Choice>
    <mc:Fallback>
      <p:transition spd="slow" advTm="69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5"/>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6" name="Picture 6" descr="Resultado de imagem para ufu">
            <a:extLst>
              <a:ext uri="{FF2B5EF4-FFF2-40B4-BE49-F238E27FC236}">
                <a16:creationId xmlns:a16="http://schemas.microsoft.com/office/drawing/2014/main" id="{AFEC6F21-0A0E-1897-073A-26FBA51034A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1DD507B2-9987-47FF-48BD-C0B6029599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41048875"/>
      </p:ext>
    </p:extLst>
  </p:cSld>
  <p:clrMapOvr>
    <a:masterClrMapping/>
  </p:clrMapOvr>
  <mc:AlternateContent xmlns:mc="http://schemas.openxmlformats.org/markup-compatibility/2006">
    <mc:Choice xmlns:p14="http://schemas.microsoft.com/office/powerpoint/2010/main" Requires="p14">
      <p:transition spd="slow" p14:dur="2000" advTm="30197"/>
    </mc:Choice>
    <mc:Fallback>
      <p:transition spd="slow" advTm="30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r>
              <a:rPr lang="en-US" sz="900" b="0" i="0" dirty="0">
                <a:solidFill>
                  <a:srgbClr val="898989"/>
                </a:solidFill>
                <a:effectLst/>
                <a:latin typeface="IBM Plex Sans" panose="020B0503050203000203" pitchFamily="34" charset="0"/>
              </a:rPr>
              <a:t>, G. et al. A multi-source dataset of urban life in the city of </a:t>
            </a:r>
            <a:r>
              <a:rPr lang="en-US" sz="900" b="0" i="0" dirty="0" err="1">
                <a:solidFill>
                  <a:srgbClr val="898989"/>
                </a:solidFill>
                <a:effectLst/>
                <a:latin typeface="IBM Plex Sans" panose="020B0503050203000203" pitchFamily="34" charset="0"/>
              </a:rPr>
              <a:t>milan</a:t>
            </a:r>
            <a:r>
              <a:rPr lang="en-US" sz="900" b="0" i="0" dirty="0">
                <a:solidFill>
                  <a:srgbClr val="898989"/>
                </a:solidFill>
                <a:effectLst/>
                <a:latin typeface="IBM Plex Sans" panose="020B0503050203000203" pitchFamily="34" charset="0"/>
              </a:rPr>
              <a:t> and the province of </a:t>
            </a:r>
            <a:r>
              <a:rPr lang="en-US" sz="900" b="0" i="0" dirty="0" err="1">
                <a:solidFill>
                  <a:srgbClr val="898989"/>
                </a:solidFill>
                <a:effectLst/>
                <a:latin typeface="IBM Plex Sans" panose="020B0503050203000203" pitchFamily="34" charset="0"/>
              </a:rPr>
              <a:t>trentino</a:t>
            </a:r>
            <a:r>
              <a:rPr lang="en-US" sz="900" b="0" i="0" dirty="0">
                <a:solidFill>
                  <a:srgbClr val="898989"/>
                </a:solidFill>
                <a:effectLst/>
                <a:latin typeface="IBM Plex Sans" panose="020B0503050203000203" pitchFamily="34" charset="0"/>
              </a:rPr>
              <a:t>. Sci Data 2, 2015.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9" name="Picture 6" descr="Resultado de imagem para ufu">
            <a:extLst>
              <a:ext uri="{FF2B5EF4-FFF2-40B4-BE49-F238E27FC236}">
                <a16:creationId xmlns:a16="http://schemas.microsoft.com/office/drawing/2014/main" id="{44A412D9-54A7-EF38-C104-2526048CB8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0241A96C-04B4-A035-F78C-3EF55C4A89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3662324"/>
      </p:ext>
    </p:extLst>
  </p:cSld>
  <p:clrMapOvr>
    <a:masterClrMapping/>
  </p:clrMapOvr>
  <mc:AlternateContent xmlns:mc="http://schemas.openxmlformats.org/markup-compatibility/2006">
    <mc:Choice xmlns:p14="http://schemas.microsoft.com/office/powerpoint/2010/main" Requires="p14">
      <p:transition spd="slow" p14:dur="2000" advTm="42240"/>
    </mc:Choice>
    <mc:Fallback>
      <p:transition spd="slow" advTm="42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Every time an user initiates or ends a network connection;</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For a given connection, an additional CDR is generated every 15 additional minutes of connection or if the user transfers more than 5MB over the internet;</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Other origins as SMS and calls, but this information is not used in this work.</a:t>
            </a:r>
          </a:p>
          <a:p>
            <a:pPr marL="342900" indent="-342900">
              <a:buFont typeface="Arial" panose="020B0604020202020204" pitchFamily="34" charset="0"/>
              <a:buChar char="•"/>
            </a:pP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6" name="Picture 6" descr="Resultado de imagem para ufu">
            <a:extLst>
              <a:ext uri="{FF2B5EF4-FFF2-40B4-BE49-F238E27FC236}">
                <a16:creationId xmlns:a16="http://schemas.microsoft.com/office/drawing/2014/main" id="{7D28D12D-2552-3716-4584-09D06A29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32B9D652-17EE-5563-10BC-5680AC3C5D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51990544"/>
      </p:ext>
    </p:extLst>
  </p:cSld>
  <p:clrMapOvr>
    <a:masterClrMapping/>
  </p:clrMapOvr>
  <mc:AlternateContent xmlns:mc="http://schemas.openxmlformats.org/markup-compatibility/2006">
    <mc:Choice xmlns:p14="http://schemas.microsoft.com/office/powerpoint/2010/main" Requires="p14">
      <p:transition spd="slow" p14:dur="2000" advTm="52256"/>
    </mc:Choice>
    <mc:Fallback>
      <p:transition spd="slow" advTm="52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5"/>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03AAF22B-3ADD-E55D-51E6-AF6AAD1BAF8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9EED85A5-74BC-DE35-6A89-EC3864512B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02195461"/>
      </p:ext>
    </p:extLst>
  </p:cSld>
  <p:clrMapOvr>
    <a:masterClrMapping/>
  </p:clrMapOvr>
  <mc:AlternateContent xmlns:mc="http://schemas.openxmlformats.org/markup-compatibility/2006">
    <mc:Choice xmlns:p14="http://schemas.microsoft.com/office/powerpoint/2010/main" Requires="p14">
      <p:transition spd="slow" p14:dur="2000" advTm="30048"/>
    </mc:Choice>
    <mc:Fallback>
      <p:transition spd="slow" advTm="30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5"/>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6"/>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6" descr="Resultado de imagem para ufu">
            <a:extLst>
              <a:ext uri="{FF2B5EF4-FFF2-40B4-BE49-F238E27FC236}">
                <a16:creationId xmlns:a16="http://schemas.microsoft.com/office/drawing/2014/main" id="{92128FB2-E8CC-103B-0334-C96D916A52A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7F66996-99D7-5E81-F1F2-C4CDD72B0264}"/>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ounded Rectangle 5">
            <a:extLst>
              <a:ext uri="{FF2B5EF4-FFF2-40B4-BE49-F238E27FC236}">
                <a16:creationId xmlns:a16="http://schemas.microsoft.com/office/drawing/2014/main" id="{35E4CD05-3E6D-21FB-9B12-9BFF3032FE0F}"/>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16">
            <a:extLst>
              <a:ext uri="{FF2B5EF4-FFF2-40B4-BE49-F238E27FC236}">
                <a16:creationId xmlns:a16="http://schemas.microsoft.com/office/drawing/2014/main" id="{0CFD9810-F0B6-3C6E-F543-2E219EC0872C}"/>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15" name="Audio 14">
            <a:extLst>
              <a:ext uri="{FF2B5EF4-FFF2-40B4-BE49-F238E27FC236}">
                <a16:creationId xmlns:a16="http://schemas.microsoft.com/office/drawing/2014/main" id="{3167BD82-4DB4-C07D-332E-59FA8FC2972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25322511"/>
      </p:ext>
    </p:extLst>
  </p:cSld>
  <p:clrMapOvr>
    <a:masterClrMapping/>
  </p:clrMapOvr>
  <mc:AlternateContent xmlns:mc="http://schemas.openxmlformats.org/markup-compatibility/2006">
    <mc:Choice xmlns:p14="http://schemas.microsoft.com/office/powerpoint/2010/main" Requires="p14">
      <p:transition spd="slow" p14:dur="2000" advTm="32181"/>
    </mc:Choice>
    <mc:Fallback>
      <p:transition spd="slow" advTm="32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5"/>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C9739719-22F3-E0DA-999B-E7006CD0C1B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DD4B4F94-E32B-956C-7856-22E7220CDD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3560663"/>
      </p:ext>
    </p:extLst>
  </p:cSld>
  <p:clrMapOvr>
    <a:masterClrMapping/>
  </p:clrMapOvr>
  <mc:AlternateContent xmlns:mc="http://schemas.openxmlformats.org/markup-compatibility/2006">
    <mc:Choice xmlns:p14="http://schemas.microsoft.com/office/powerpoint/2010/main" Requires="p14">
      <p:transition spd="slow" p14:dur="2000" advTm="44106"/>
    </mc:Choice>
    <mc:Fallback>
      <p:transition spd="slow" advTm="4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939921"/>
            <a:ext cx="5257800" cy="2308324"/>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 D’ALCONZO, A. et al </a:t>
            </a:r>
            <a:r>
              <a:rPr lang="en-US" sz="900" b="0" i="0" dirty="0">
                <a:solidFill>
                  <a:srgbClr val="898989"/>
                </a:solidFill>
                <a:effectLst/>
                <a:latin typeface="IBM Plex Sans" panose="020B0503050203000203" pitchFamily="34" charset="0"/>
              </a:rPr>
              <a:t>. A survey on big data for network traffic monitoring and analysis. IEEE Transactions on Network and Service Management, v. 16, n. 3, p. 800–813, 2019.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PIROZMAND, P. et al. Human mobility in opportunistic networks: Characteristics, models and prediction methods. Journal of Network and Computer Applications, Elsevier, v. 42, p. 45–58, 2014.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WANG, H. et al. Characterizing the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900" dirty="0" err="1">
                <a:solidFill>
                  <a:srgbClr val="898989"/>
                </a:solidFill>
                <a:latin typeface="IBM Plex Sans" panose="020B0503050203000203" pitchFamily="34" charset="0"/>
              </a:rPr>
              <a:t>MObile</a:t>
            </a:r>
            <a:r>
              <a:rPr lang="en-US" sz="900" dirty="0">
                <a:solidFill>
                  <a:srgbClr val="898989"/>
                </a:solidFill>
                <a:latin typeface="IBM Plex Sans" panose="020B0503050203000203" pitchFamily="34" charset="0"/>
              </a:rPr>
              <a:t> Computing and Online Social </a:t>
            </a:r>
            <a:r>
              <a:rPr lang="en-US" sz="900" dirty="0" err="1">
                <a:solidFill>
                  <a:srgbClr val="898989"/>
                </a:solidFill>
                <a:latin typeface="IBM Plex Sans" panose="020B0503050203000203" pitchFamily="34" charset="0"/>
              </a:rPr>
              <a:t>NeTworking</a:t>
            </a:r>
            <a:r>
              <a:rPr lang="en-US" sz="900" dirty="0">
                <a:solidFill>
                  <a:srgbClr val="898989"/>
                </a:solidFill>
                <a:latin typeface="IBM Plex Sans" panose="020B0503050203000203" pitchFamily="34" charset="0"/>
              </a:rPr>
              <a:t>. New York, NY, USA: Association for Computing Machinery, 2015. (HOTPOST ’15), p. 19–24. ISBN 9781450335171. </a:t>
            </a:r>
            <a:r>
              <a:rPr lang="en-US" sz="900" dirty="0" err="1">
                <a:solidFill>
                  <a:srgbClr val="898989"/>
                </a:solidFill>
                <a:latin typeface="IBM Plex Sans" panose="020B0503050203000203" pitchFamily="34" charset="0"/>
              </a:rPr>
              <a:t>Disponível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em</a:t>
            </a:r>
            <a:r>
              <a:rPr lang="en-US" sz="900" dirty="0">
                <a:solidFill>
                  <a:srgbClr val="898989"/>
                </a:solidFill>
                <a:latin typeface="IBM Plex Sans" panose="020B0503050203000203" pitchFamily="34" charset="0"/>
              </a:rPr>
              <a:t>: &lt;https://</a:t>
            </a:r>
            <a:r>
              <a:rPr lang="en-US" sz="900" dirty="0" err="1">
                <a:solidFill>
                  <a:srgbClr val="898989"/>
                </a:solidFill>
                <a:latin typeface="IBM Plex Sans" panose="020B0503050203000203" pitchFamily="34" charset="0"/>
              </a:rPr>
              <a:t>doi.org</a:t>
            </a:r>
            <a:r>
              <a:rPr lang="en-US" sz="900" dirty="0">
                <a:solidFill>
                  <a:srgbClr val="898989"/>
                </a:solidFill>
                <a:latin typeface="IBM Plex Sans" panose="020B0503050203000203" pitchFamily="34" charset="0"/>
              </a:rPr>
              <a:t>/10.1145/2757513.2757518&gt;.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Wang, X. et al.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analysis and prediction of cellular traffic in metropolis. In: 2017 IEEE 25th International Conference on Network Protocols (ICNP).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2017. p. 1–10. </a:t>
            </a:r>
          </a:p>
          <a:p>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6C92AF6D-7FE9-C51F-D771-4CB0698F45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68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5"/>
          <a:stretch>
            <a:fillRect/>
          </a:stretch>
        </p:blipFill>
        <p:spPr>
          <a:xfrm>
            <a:off x="3816384" y="1402848"/>
            <a:ext cx="4559232" cy="4376863"/>
          </a:xfrm>
          <a:prstGeom prst="rect">
            <a:avLst/>
          </a:prstGeom>
        </p:spPr>
      </p:pic>
      <p:pic>
        <p:nvPicPr>
          <p:cNvPr id="2" name="Picture 6" descr="Resultado de imagem para ufu">
            <a:extLst>
              <a:ext uri="{FF2B5EF4-FFF2-40B4-BE49-F238E27FC236}">
                <a16:creationId xmlns:a16="http://schemas.microsoft.com/office/drawing/2014/main" id="{C00489E0-6643-1D83-7612-A43F03A65D6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055E1939-9E6C-984F-9311-5633C13214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99747245"/>
      </p:ext>
    </p:extLst>
  </p:cSld>
  <p:clrMapOvr>
    <a:masterClrMapping/>
  </p:clrMapOvr>
  <mc:AlternateContent xmlns:mc="http://schemas.openxmlformats.org/markup-compatibility/2006">
    <mc:Choice xmlns:p14="http://schemas.microsoft.com/office/powerpoint/2010/main" Requires="p14">
      <p:transition spd="slow" p14:dur="2000" advTm="33386"/>
    </mc:Choice>
    <mc:Fallback>
      <p:transition spd="slow" advTm="33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58</a:t>
            </a:fld>
            <a:endParaRPr lang="pt-BR"/>
          </a:p>
        </p:txBody>
      </p:sp>
      <p:pic>
        <p:nvPicPr>
          <p:cNvPr id="4" name="Picture 6" descr="Resultado de imagem para ufu">
            <a:extLst>
              <a:ext uri="{FF2B5EF4-FFF2-40B4-BE49-F238E27FC236}">
                <a16:creationId xmlns:a16="http://schemas.microsoft.com/office/drawing/2014/main" id="{45FBC684-0E24-9340-24D3-CC27A52762A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CC07090C-6724-D8E4-0C10-283D266C7D0F}"/>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solidFill>
                  <a:srgbClr val="0F62FF"/>
                </a:solidFill>
                <a:latin typeface="IBM Plex Sans" panose="020B0503050203000203" pitchFamily="34" charset="0"/>
              </a:rPr>
              <a:t>Framework </a:t>
            </a:r>
            <a:r>
              <a:rPr lang="pt-BR" sz="2000" dirty="0" err="1">
                <a:solidFill>
                  <a:srgbClr val="0F62FF"/>
                </a:solidFill>
                <a:latin typeface="IBM Plex Sans" panose="020B0503050203000203" pitchFamily="34" charset="0"/>
              </a:rPr>
              <a:t>structure</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and</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fundamentation</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1600" dirty="0" err="1">
                <a:solidFill>
                  <a:srgbClr val="0F62FF"/>
                </a:solidFill>
                <a:latin typeface="IBM Plex Sans" panose="020B0503050203000203" pitchFamily="34" charset="0"/>
              </a:rPr>
              <a:t>Mathematical</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formalization</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of</a:t>
            </a:r>
            <a:r>
              <a:rPr lang="pt-BR" sz="1600" dirty="0">
                <a:solidFill>
                  <a:srgbClr val="0F62FF"/>
                </a:solidFill>
                <a:latin typeface="IBM Plex Sans" panose="020B0503050203000203" pitchFamily="34" charset="0"/>
              </a:rPr>
              <a:t> MTP-NT </a:t>
            </a:r>
            <a:r>
              <a:rPr lang="pt-BR" sz="1600" dirty="0" err="1">
                <a:solidFill>
                  <a:srgbClr val="0F62FF"/>
                </a:solidFill>
                <a:latin typeface="IBM Plex Sans" panose="020B0503050203000203" pitchFamily="34" charset="0"/>
              </a:rPr>
              <a:t>operations</a:t>
            </a:r>
            <a:endParaRPr lang="pt-BR" sz="1600" dirty="0">
              <a:solidFill>
                <a:srgbClr val="0F62FF"/>
              </a:solidFill>
              <a:latin typeface="IBM Plex Sans" panose="020B0503050203000203" pitchFamily="34" charset="0"/>
            </a:endParaRPr>
          </a:p>
          <a:p>
            <a:pPr marL="971550" lvl="1" indent="-514350">
              <a:buFont typeface="+mj-lt"/>
              <a:buAutoNum type="arabicPeriod"/>
            </a:pPr>
            <a:r>
              <a:rPr lang="pt-BR" sz="1600" dirty="0">
                <a:solidFill>
                  <a:srgbClr val="0F62FF"/>
                </a:solidFill>
                <a:latin typeface="IBM Plex Sans" panose="020B0503050203000203" pitchFamily="34" charset="0"/>
              </a:rPr>
              <a:t>MTP-</a:t>
            </a:r>
            <a:r>
              <a:rPr lang="pt-BR" sz="1600" dirty="0" err="1">
                <a:solidFill>
                  <a:srgbClr val="0F62FF"/>
                </a:solidFill>
                <a:latin typeface="IBM Plex Sans" panose="020B0503050203000203" pitchFamily="34" charset="0"/>
              </a:rPr>
              <a:t>NT’s</a:t>
            </a:r>
            <a:r>
              <a:rPr lang="pt-BR" sz="1600" dirty="0">
                <a:solidFill>
                  <a:srgbClr val="0F62FF"/>
                </a:solidFill>
                <a:latin typeface="IBM Plex Sans" panose="020B0503050203000203" pitchFamily="34" charset="0"/>
              </a:rPr>
              <a:t> framework </a:t>
            </a:r>
            <a:r>
              <a:rPr lang="pt-BR" sz="1600" dirty="0" err="1">
                <a:solidFill>
                  <a:srgbClr val="0F62FF"/>
                </a:solidFill>
                <a:latin typeface="IBM Plex Sans" panose="020B0503050203000203" pitchFamily="34" charset="0"/>
              </a:rPr>
              <a:t>architecture</a:t>
            </a:r>
            <a:endParaRPr lang="pt-BR" sz="1600" dirty="0">
              <a:solidFill>
                <a:srgbClr val="0F62FF"/>
              </a:solidFill>
              <a:latin typeface="IBM Plex Sans" panose="020B0503050203000203" pitchFamily="34" charset="0"/>
            </a:endParaRPr>
          </a:p>
          <a:p>
            <a:pPr marL="514350" indent="-514350">
              <a:buFont typeface="+mj-lt"/>
              <a:buAutoNum type="arabicPeriod"/>
            </a:pPr>
            <a:r>
              <a:rPr lang="pt-BR" sz="1800" dirty="0">
                <a:latin typeface="IBM Plex Sans" panose="020B0503050203000203" pitchFamily="34" charset="0"/>
              </a:rPr>
              <a:t>Experimental </a:t>
            </a:r>
            <a:r>
              <a:rPr lang="pt-BR" sz="1800" dirty="0" err="1">
                <a:latin typeface="IBM Plex Sans" panose="020B0503050203000203" pitchFamily="34" charset="0"/>
              </a:rPr>
              <a:t>results</a:t>
            </a:r>
            <a:endParaRPr lang="pt-BR" sz="18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pic>
        <p:nvPicPr>
          <p:cNvPr id="9" name="Audio 8">
            <a:extLst>
              <a:ext uri="{FF2B5EF4-FFF2-40B4-BE49-F238E27FC236}">
                <a16:creationId xmlns:a16="http://schemas.microsoft.com/office/drawing/2014/main" id="{210599DD-079D-B167-F086-2A3219F6F5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34216262"/>
      </p:ext>
    </p:extLst>
  </p:cSld>
  <p:clrMapOvr>
    <a:masterClrMapping/>
  </p:clrMapOvr>
  <mc:AlternateContent xmlns:mc="http://schemas.openxmlformats.org/markup-compatibility/2006">
    <mc:Choice xmlns:p14="http://schemas.microsoft.com/office/powerpoint/2010/main" Requires="p14">
      <p:transition spd="slow" p14:dur="2000" advTm="25216"/>
    </mc:Choice>
    <mc:Fallback>
      <p:transition spd="slow" advTm="25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59</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5"/>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6"/>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7"/>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6" descr="Resultado de imagem para ufu">
            <a:extLst>
              <a:ext uri="{FF2B5EF4-FFF2-40B4-BE49-F238E27FC236}">
                <a16:creationId xmlns:a16="http://schemas.microsoft.com/office/drawing/2014/main" id="{D6BAD052-B65F-59AE-5E5C-ED31DE7434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extLst>
              <a:ext uri="{FF2B5EF4-FFF2-40B4-BE49-F238E27FC236}">
                <a16:creationId xmlns:a16="http://schemas.microsoft.com/office/drawing/2014/main" id="{1B4C2915-83C3-308A-5D6D-31D5104B1EA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92700838"/>
      </p:ext>
    </p:extLst>
  </p:cSld>
  <p:clrMapOvr>
    <a:masterClrMapping/>
  </p:clrMapOvr>
  <mc:AlternateContent xmlns:mc="http://schemas.openxmlformats.org/markup-compatibility/2006">
    <mc:Choice xmlns:p14="http://schemas.microsoft.com/office/powerpoint/2010/main" Requires="p14">
      <p:transition spd="slow" p14:dur="2000" advTm="19648"/>
    </mc:Choice>
    <mc:Fallback>
      <p:transition spd="slow" advTm="19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6</a:t>
            </a:fld>
            <a:endParaRPr lang="en-US" dirty="0">
              <a:latin typeface="IBM Plex Sans" panose="020B0503050203000203" pitchFamily="34" charset="0"/>
            </a:endParaRPr>
          </a:p>
        </p:txBody>
      </p:sp>
      <p:pic>
        <p:nvPicPr>
          <p:cNvPr id="12" name="Audio 11">
            <a:extLst>
              <a:ext uri="{FF2B5EF4-FFF2-40B4-BE49-F238E27FC236}">
                <a16:creationId xmlns:a16="http://schemas.microsoft.com/office/drawing/2014/main" id="{AF4EE6C0-DB19-8019-4B8D-4DDA8BD60F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79534488"/>
      </p:ext>
    </p:extLst>
  </p:cSld>
  <p:clrMapOvr>
    <a:masterClrMapping/>
  </p:clrMapOvr>
  <mc:AlternateContent xmlns:mc="http://schemas.openxmlformats.org/markup-compatibility/2006">
    <mc:Choice xmlns:p14="http://schemas.microsoft.com/office/powerpoint/2010/main" Requires="p14">
      <p:transition spd="slow" p14:dur="2000" advTm="33472"/>
    </mc:Choice>
    <mc:Fallback>
      <p:transition spd="slow" advTm="33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6"/>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7"/>
                <a:stretch>
                  <a:fillRect b="-3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a:extLst>
              <a:ext uri="{FF2B5EF4-FFF2-40B4-BE49-F238E27FC236}">
                <a16:creationId xmlns:a16="http://schemas.microsoft.com/office/drawing/2014/main" id="{2233648A-3962-FEDB-DCBA-916C53283699}"/>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3" name="Audio 12">
            <a:extLst>
              <a:ext uri="{FF2B5EF4-FFF2-40B4-BE49-F238E27FC236}">
                <a16:creationId xmlns:a16="http://schemas.microsoft.com/office/drawing/2014/main" id="{AB6FE478-84CB-EB73-C29B-95B0D3AFC07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29714772"/>
      </p:ext>
    </p:extLst>
  </p:cSld>
  <p:clrMapOvr>
    <a:masterClrMapping/>
  </p:clrMapOvr>
  <mc:AlternateContent xmlns:mc="http://schemas.openxmlformats.org/markup-compatibility/2006">
    <mc:Choice xmlns:p14="http://schemas.microsoft.com/office/powerpoint/2010/main" Requires="p14">
      <p:transition spd="slow" p14:dur="2000" advTm="50954"/>
    </mc:Choice>
    <mc:Fallback>
      <p:transition spd="slow" advTm="5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643400" y="1951062"/>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r>
                  <a:rPr lang="en-US" sz="1600" b="1" dirty="0">
                    <a:latin typeface="IBM Plex Sans" panose="020B0503050203000203" pitchFamily="34" charset="0"/>
                  </a:rPr>
                  <a:t> Scales with the increment of </a:t>
                </a:r>
                <a:r>
                  <a:rPr lang="en-US" sz="1600" b="1" dirty="0" err="1">
                    <a:latin typeface="IBM Plex Sans" panose="020B0503050203000203" pitchFamily="34" charset="0"/>
                  </a:rPr>
                  <a:t>moore</a:t>
                </a:r>
                <a:r>
                  <a:rPr lang="en-US" sz="1600" b="1" dirty="0">
                    <a:latin typeface="IBM Plex Sans" panose="020B0503050203000203" pitchFamily="34" charset="0"/>
                  </a:rPr>
                  <a:t> neighborhoods</a:t>
                </a: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643400" y="1951062"/>
                <a:ext cx="10683501" cy="510026"/>
              </a:xfrm>
              <a:prstGeom prst="rect">
                <a:avLst/>
              </a:prstGeom>
              <a:blipFill>
                <a:blip r:embed="rId5"/>
                <a:stretch>
                  <a:fillRect t="-8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C9044C1-ED21-750E-5429-209AF13103A7}"/>
              </a:ext>
            </a:extLst>
          </p:cNvPr>
          <p:cNvPicPr>
            <a:picLocks noChangeAspect="1"/>
          </p:cNvPicPr>
          <p:nvPr/>
        </p:nvPicPr>
        <p:blipFill>
          <a:blip r:embed="rId7"/>
          <a:stretch>
            <a:fillRect/>
          </a:stretch>
        </p:blipFill>
        <p:spPr>
          <a:xfrm>
            <a:off x="1822144" y="3008965"/>
            <a:ext cx="8326012" cy="2029108"/>
          </a:xfrm>
          <a:prstGeom prst="rect">
            <a:avLst/>
          </a:prstGeom>
        </p:spPr>
      </p:pic>
      <p:sp>
        <p:nvSpPr>
          <p:cNvPr id="14" name="Text Placeholder">
            <a:extLst>
              <a:ext uri="{FF2B5EF4-FFF2-40B4-BE49-F238E27FC236}">
                <a16:creationId xmlns:a16="http://schemas.microsoft.com/office/drawing/2014/main" id="{99F926ED-2611-EE48-1BBE-AE09953595D8}"/>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9" name="Audio 8">
            <a:extLst>
              <a:ext uri="{FF2B5EF4-FFF2-40B4-BE49-F238E27FC236}">
                <a16:creationId xmlns:a16="http://schemas.microsoft.com/office/drawing/2014/main" id="{26E875ED-8E2D-FE6A-E9CC-02ED2C26353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9073010"/>
      </p:ext>
    </p:extLst>
  </p:cSld>
  <p:clrMapOvr>
    <a:masterClrMapping/>
  </p:clrMapOvr>
  <mc:AlternateContent xmlns:mc="http://schemas.openxmlformats.org/markup-compatibility/2006">
    <mc:Choice xmlns:p14="http://schemas.microsoft.com/office/powerpoint/2010/main" Requires="p14">
      <p:transition spd="slow" p14:dur="2000" advTm="29280"/>
    </mc:Choice>
    <mc:Fallback>
      <p:transition spd="slow" advTm="29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2142575"/>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2142575"/>
                <a:ext cx="10683501" cy="1296665"/>
              </a:xfrm>
              <a:blipFill>
                <a:blip r:embed="rId5"/>
                <a:stretch>
                  <a:fillRect t="-32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33904"/>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33904"/>
                <a:ext cx="11135800" cy="377371"/>
              </a:xfrm>
              <a:prstGeom prst="rect">
                <a:avLst/>
              </a:prstGeom>
              <a:blipFill>
                <a:blip r:embed="rId6"/>
                <a:stretch>
                  <a:fillRect/>
                </a:stretch>
              </a:blipFill>
            </p:spPr>
            <p:txBody>
              <a:bodyPr/>
              <a:lstStyle/>
              <a:p>
                <a:r>
                  <a:rPr lang="pt-BR">
                    <a:noFill/>
                  </a:rPr>
                  <a:t> </a:t>
                </a:r>
              </a:p>
            </p:txBody>
          </p:sp>
        </mc:Fallback>
      </mc:AlternateContent>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45D87C1B-464B-117F-F7E8-EED73823102F}"/>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1" name="Audio 10">
            <a:extLst>
              <a:ext uri="{FF2B5EF4-FFF2-40B4-BE49-F238E27FC236}">
                <a16:creationId xmlns:a16="http://schemas.microsoft.com/office/drawing/2014/main" id="{1317C6D1-479C-2216-E67B-92DE5D86753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72843666"/>
      </p:ext>
    </p:extLst>
  </p:cSld>
  <p:clrMapOvr>
    <a:masterClrMapping/>
  </p:clrMapOvr>
  <mc:AlternateContent xmlns:mc="http://schemas.openxmlformats.org/markup-compatibility/2006">
    <mc:Choice xmlns:p14="http://schemas.microsoft.com/office/powerpoint/2010/main" Requires="p14">
      <p:transition spd="slow" p14:dur="2000" advTm="30581"/>
    </mc:Choice>
    <mc:Fallback>
      <p:transition spd="slow" advTm="3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C791CDC-55F1-3CA0-852E-742274E893C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BE96193D-1961-3E28-A5E9-3BD24C95E3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27455028"/>
      </p:ext>
    </p:extLst>
  </p:cSld>
  <p:clrMapOvr>
    <a:masterClrMapping/>
  </p:clrMapOvr>
  <mc:AlternateContent xmlns:mc="http://schemas.openxmlformats.org/markup-compatibility/2006">
    <mc:Choice xmlns:p14="http://schemas.microsoft.com/office/powerpoint/2010/main" Requires="p14">
      <p:transition spd="slow" p14:dur="2000" advTm="52448"/>
    </mc:Choice>
    <mc:Fallback>
      <p:transition spd="slow" advTm="52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6" descr="Resultado de imagem para ufu">
            <a:extLst>
              <a:ext uri="{FF2B5EF4-FFF2-40B4-BE49-F238E27FC236}">
                <a16:creationId xmlns:a16="http://schemas.microsoft.com/office/drawing/2014/main" id="{DBFD586F-3002-02B9-AAC2-A3C158D66F3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C3C958DC-5B2F-59D5-D38E-BD58C00FEAB8}"/>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1" name="Audio 10">
            <a:extLst>
              <a:ext uri="{FF2B5EF4-FFF2-40B4-BE49-F238E27FC236}">
                <a16:creationId xmlns:a16="http://schemas.microsoft.com/office/drawing/2014/main" id="{47F52B91-033F-889A-64DD-D4B342389A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49916208"/>
      </p:ext>
    </p:extLst>
  </p:cSld>
  <p:clrMapOvr>
    <a:masterClrMapping/>
  </p:clrMapOvr>
  <mc:AlternateContent xmlns:mc="http://schemas.openxmlformats.org/markup-compatibility/2006">
    <mc:Choice xmlns:p14="http://schemas.microsoft.com/office/powerpoint/2010/main" Requires="p14">
      <p:transition spd="slow" p14:dur="2000" advTm="9173"/>
    </mc:Choice>
    <mc:Fallback>
      <p:transition spd="slow" advTm="9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5"/>
          <a:stretch>
            <a:fillRect/>
          </a:stretch>
        </p:blipFill>
        <p:spPr>
          <a:xfrm>
            <a:off x="1728349" y="1640234"/>
            <a:ext cx="8735301" cy="4477298"/>
          </a:xfrm>
          <a:prstGeom prst="rect">
            <a:avLst/>
          </a:prstGeom>
        </p:spPr>
      </p:pic>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48A3FA-1FC6-5EBE-6BB2-DFCCB6876FA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a:extLst>
              <a:ext uri="{FF2B5EF4-FFF2-40B4-BE49-F238E27FC236}">
                <a16:creationId xmlns:a16="http://schemas.microsoft.com/office/drawing/2014/main" id="{9208B001-88FF-6EB6-6C75-0DF6CDF6D029}"/>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0" name="Audio 9">
            <a:extLst>
              <a:ext uri="{FF2B5EF4-FFF2-40B4-BE49-F238E27FC236}">
                <a16:creationId xmlns:a16="http://schemas.microsoft.com/office/drawing/2014/main" id="{5DCA9FF8-B335-27D8-E873-81E4C52A22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06885557"/>
      </p:ext>
    </p:extLst>
  </p:cSld>
  <p:clrMapOvr>
    <a:masterClrMapping/>
  </p:clrMapOvr>
  <mc:AlternateContent xmlns:mc="http://schemas.openxmlformats.org/markup-compatibility/2006">
    <mc:Choice xmlns:p14="http://schemas.microsoft.com/office/powerpoint/2010/main" Requires="p14">
      <p:transition spd="slow" p14:dur="2000" advTm="17781"/>
    </mc:Choice>
    <mc:Fallback>
      <p:transition spd="slow" advTm="17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821D94A2-F88B-E339-AB1D-9740264C77F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DEA0A5E8-987B-25EC-B05E-72A3CF8E15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6232705"/>
      </p:ext>
    </p:extLst>
  </p:cSld>
  <p:clrMapOvr>
    <a:masterClrMapping/>
  </p:clrMapOvr>
  <mc:AlternateContent xmlns:mc="http://schemas.openxmlformats.org/markup-compatibility/2006">
    <mc:Choice xmlns:p14="http://schemas.microsoft.com/office/powerpoint/2010/main" Requires="p14">
      <p:transition spd="slow" p14:dur="2000" advTm="34058"/>
    </mc:Choice>
    <mc:Fallback>
      <p:transition spd="slow" advTm="3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E441712-A06B-53AC-820D-644163D98D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B99A7E13-CB08-C277-9E35-D43C615FC5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62309801"/>
      </p:ext>
    </p:extLst>
  </p:cSld>
  <p:clrMapOvr>
    <a:masterClrMapping/>
  </p:clrMapOvr>
  <mc:AlternateContent xmlns:mc="http://schemas.openxmlformats.org/markup-compatibility/2006">
    <mc:Choice xmlns:p14="http://schemas.microsoft.com/office/powerpoint/2010/main" Requires="p14">
      <p:transition spd="slow" p14:dur="2000" advTm="25290"/>
    </mc:Choice>
    <mc:Fallback>
      <p:transition spd="slow" advTm="25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 name="Picture 6" descr="Resultado de imagem para ufu">
            <a:extLst>
              <a:ext uri="{FF2B5EF4-FFF2-40B4-BE49-F238E27FC236}">
                <a16:creationId xmlns:a16="http://schemas.microsoft.com/office/drawing/2014/main" id="{51E78CB0-AD1B-9DD5-10E7-6829B3C561D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0FA721CD-5FDA-FB01-FC8F-92261E248D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11631231"/>
      </p:ext>
    </p:extLst>
  </p:cSld>
  <p:clrMapOvr>
    <a:masterClrMapping/>
  </p:clrMapOvr>
  <mc:AlternateContent xmlns:mc="http://schemas.openxmlformats.org/markup-compatibility/2006">
    <mc:Choice xmlns:p14="http://schemas.microsoft.com/office/powerpoint/2010/main" Requires="p14">
      <p:transition spd="slow" p14:dur="2000" advTm="5674"/>
    </mc:Choice>
    <mc:Fallback>
      <p:transition spd="slow" advTm="5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5"/>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2F51A6F3-CD78-856C-16B1-D81DB70EFF8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88A39D8E-2317-5F6E-9875-C598A1D11FF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99602008"/>
      </p:ext>
    </p:extLst>
  </p:cSld>
  <p:clrMapOvr>
    <a:masterClrMapping/>
  </p:clrMapOvr>
  <mc:AlternateContent xmlns:mc="http://schemas.openxmlformats.org/markup-compatibility/2006">
    <mc:Choice xmlns:p14="http://schemas.microsoft.com/office/powerpoint/2010/main" Requires="p14">
      <p:transition spd="slow" p14:dur="2000" advTm="4992"/>
    </mc:Choice>
    <mc:Fallback>
      <p:transition spd="slow" advTm="4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99EB5588-BF10-51EB-E438-E6963D7B5137}"/>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a:xfrm>
            <a:off x="-1" y="3426885"/>
            <a:ext cx="3047999" cy="3431116"/>
          </a:xfrm>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10" name="Audio 9">
            <a:extLst>
              <a:ext uri="{FF2B5EF4-FFF2-40B4-BE49-F238E27FC236}">
                <a16:creationId xmlns:a16="http://schemas.microsoft.com/office/drawing/2014/main" id="{4D0ED9BD-6ADF-8738-A862-84C7472678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484859"/>
      </p:ext>
    </p:extLst>
  </p:cSld>
  <p:clrMapOvr>
    <a:masterClrMapping/>
  </p:clrMapOvr>
  <mc:AlternateContent xmlns:mc="http://schemas.openxmlformats.org/markup-compatibility/2006">
    <mc:Choice xmlns:p14="http://schemas.microsoft.com/office/powerpoint/2010/main" Requires="p14">
      <p:transition spd="slow" p14:dur="2000" advTm="43242"/>
    </mc:Choice>
    <mc:Fallback>
      <p:transition spd="slow" advTm="43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70</a:t>
            </a:fld>
            <a:endParaRPr lang="pt-BR"/>
          </a:p>
        </p:txBody>
      </p:sp>
      <p:pic>
        <p:nvPicPr>
          <p:cNvPr id="4" name="Picture 6" descr="Resultado de imagem para ufu">
            <a:extLst>
              <a:ext uri="{FF2B5EF4-FFF2-40B4-BE49-F238E27FC236}">
                <a16:creationId xmlns:a16="http://schemas.microsoft.com/office/drawing/2014/main" id="{C1CC0BD8-7C08-8B69-4BF2-82E18E14FE2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FD6F98B8-9265-0C93-5972-2D00C56E05C9}"/>
              </a:ext>
            </a:extLst>
          </p:cNvPr>
          <p:cNvSpPr txBox="1">
            <a:spLocks/>
          </p:cNvSpPr>
          <p:nvPr/>
        </p:nvSpPr>
        <p:spPr>
          <a:xfrm>
            <a:off x="990600" y="19780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Experimental 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pic>
        <p:nvPicPr>
          <p:cNvPr id="10" name="Audio 9">
            <a:extLst>
              <a:ext uri="{FF2B5EF4-FFF2-40B4-BE49-F238E27FC236}">
                <a16:creationId xmlns:a16="http://schemas.microsoft.com/office/drawing/2014/main" id="{22C60264-6F02-384E-1827-4374339F4D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58706062"/>
      </p:ext>
    </p:extLst>
  </p:cSld>
  <p:clrMapOvr>
    <a:masterClrMapping/>
  </p:clrMapOvr>
  <mc:AlternateContent xmlns:mc="http://schemas.openxmlformats.org/markup-compatibility/2006">
    <mc:Choice xmlns:p14="http://schemas.microsoft.com/office/powerpoint/2010/main" Requires="p14">
      <p:transition spd="slow" p14:dur="2000" advTm="4874"/>
    </mc:Choice>
    <mc:Fallback>
      <p:transition spd="slow" advTm="4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3" name="Picture 6" descr="Resultado de imagem para ufu">
            <a:extLst>
              <a:ext uri="{FF2B5EF4-FFF2-40B4-BE49-F238E27FC236}">
                <a16:creationId xmlns:a16="http://schemas.microsoft.com/office/drawing/2014/main" id="{DEA52CA8-1D0D-9C2B-95FC-1E83D2E000C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4D69B8F8-814F-4D43-13D9-B3A80D2D01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44315290"/>
      </p:ext>
    </p:extLst>
  </p:cSld>
  <p:clrMapOvr>
    <a:masterClrMapping/>
  </p:clrMapOvr>
  <mc:AlternateContent xmlns:mc="http://schemas.openxmlformats.org/markup-compatibility/2006">
    <mc:Choice xmlns:p14="http://schemas.microsoft.com/office/powerpoint/2010/main" Requires="p14">
      <p:transition spd="slow" p14:dur="2000" advTm="15360"/>
    </mc:Choice>
    <mc:Fallback>
      <p:transition spd="slow" advTm="15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10" name="Audio 9">
            <a:extLst>
              <a:ext uri="{FF2B5EF4-FFF2-40B4-BE49-F238E27FC236}">
                <a16:creationId xmlns:a16="http://schemas.microsoft.com/office/drawing/2014/main" id="{0F44F27F-F338-B8BF-0188-BD374B861B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43139459"/>
      </p:ext>
    </p:extLst>
  </p:cSld>
  <p:clrMapOvr>
    <a:masterClrMapping/>
  </p:clrMapOvr>
  <mc:AlternateContent xmlns:mc="http://schemas.openxmlformats.org/markup-compatibility/2006">
    <mc:Choice xmlns:p14="http://schemas.microsoft.com/office/powerpoint/2010/main" Requires="p14">
      <p:transition spd="slow" p14:dur="2000" advTm="30304"/>
    </mc:Choice>
    <mc:Fallback>
      <p:transition spd="slow" advTm="30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5474B6B2-EF24-FA77-3228-06224E039B4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extLst>
              <a:ext uri="{FF2B5EF4-FFF2-40B4-BE49-F238E27FC236}">
                <a16:creationId xmlns:a16="http://schemas.microsoft.com/office/drawing/2014/main" id="{76AFC22B-F6AF-AF9C-3362-91AB14F761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30900684"/>
      </p:ext>
    </p:extLst>
  </p:cSld>
  <p:clrMapOvr>
    <a:masterClrMapping/>
  </p:clrMapOvr>
  <mc:AlternateContent xmlns:mc="http://schemas.openxmlformats.org/markup-compatibility/2006">
    <mc:Choice xmlns:p14="http://schemas.microsoft.com/office/powerpoint/2010/main" Requires="p14">
      <p:transition spd="slow" p14:dur="2000" advTm="38528"/>
    </mc:Choice>
    <mc:Fallback>
      <p:transition spd="slow" advTm="38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226629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72831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682119"/>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4147244"/>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5085602"/>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5482248"/>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E2B43627-730E-B6EB-949B-817D6D2719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1020345"/>
      </p:ext>
    </p:extLst>
  </p:cSld>
  <p:clrMapOvr>
    <a:masterClrMapping/>
  </p:clrMapOvr>
  <mc:AlternateContent xmlns:mc="http://schemas.openxmlformats.org/markup-compatibility/2006">
    <mc:Choice xmlns:p14="http://schemas.microsoft.com/office/powerpoint/2010/main" Requires="p14">
      <p:transition spd="slow" p14:dur="2000" advTm="6976"/>
    </mc:Choice>
    <mc:Fallback>
      <p:transition spd="slow" advTm="6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5"/>
          <a:stretch>
            <a:fillRect/>
          </a:stretch>
        </p:blipFill>
        <p:spPr>
          <a:xfrm>
            <a:off x="2849598" y="3040344"/>
            <a:ext cx="6492803" cy="746825"/>
          </a:xfrm>
          <a:prstGeom prst="rect">
            <a:avLst/>
          </a:prstGeom>
        </p:spPr>
      </p:pic>
      <p:pic>
        <p:nvPicPr>
          <p:cNvPr id="3" name="Picture 6" descr="Resultado de imagem para ufu">
            <a:extLst>
              <a:ext uri="{FF2B5EF4-FFF2-40B4-BE49-F238E27FC236}">
                <a16:creationId xmlns:a16="http://schemas.microsoft.com/office/drawing/2014/main" id="{FB119125-CFA1-8968-5227-4219198A89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1814DF37-DC5A-C3FC-0840-FB09B06136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94639350"/>
      </p:ext>
    </p:extLst>
  </p:cSld>
  <p:clrMapOvr>
    <a:masterClrMapping/>
  </p:clrMapOvr>
  <mc:AlternateContent xmlns:mc="http://schemas.openxmlformats.org/markup-compatibility/2006">
    <mc:Choice xmlns:p14="http://schemas.microsoft.com/office/powerpoint/2010/main" Requires="p14">
      <p:transition spd="slow" p14:dur="2000" advTm="16469"/>
    </mc:Choice>
    <mc:Fallback>
      <p:transition spd="slow" advTm="16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5"/>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0CB91E72-E313-3838-4E17-2EEF63FDE84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788BF8E8-6E71-21B4-392B-D1DD321844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75441348"/>
      </p:ext>
    </p:extLst>
  </p:cSld>
  <p:clrMapOvr>
    <a:masterClrMapping/>
  </p:clrMapOvr>
  <mc:AlternateContent xmlns:mc="http://schemas.openxmlformats.org/markup-compatibility/2006">
    <mc:Choice xmlns:p14="http://schemas.microsoft.com/office/powerpoint/2010/main" Requires="p14">
      <p:transition spd="slow" p14:dur="2000" advTm="14069"/>
    </mc:Choice>
    <mc:Fallback>
      <p:transition spd="slow" advTm="14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5"/>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75424F5-747C-DEC7-0252-FE6F19D7F1D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B407F8DF-7313-1F89-8360-B18DB763E3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34330376"/>
      </p:ext>
    </p:extLst>
  </p:cSld>
  <p:clrMapOvr>
    <a:masterClrMapping/>
  </p:clrMapOvr>
  <mc:AlternateContent xmlns:mc="http://schemas.openxmlformats.org/markup-compatibility/2006">
    <mc:Choice xmlns:p14="http://schemas.microsoft.com/office/powerpoint/2010/main" Requires="p14">
      <p:transition spd="slow" p14:dur="2000" advTm="22794"/>
    </mc:Choice>
    <mc:Fallback>
      <p:transition spd="slow" advTm="22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5"/>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6">
            <a:duotone>
              <a:schemeClr val="accent2">
                <a:shade val="45000"/>
                <a:satMod val="135000"/>
              </a:schemeClr>
              <a:prstClr val="white"/>
            </a:duotone>
            <a:alphaModFix amt="58000"/>
            <a:extLst>
              <a:ext uri="{BEBA8EAE-BF5A-486C-A8C5-ECC9F3942E4B}">
                <a14:imgProps xmlns:a14="http://schemas.microsoft.com/office/drawing/2010/main">
                  <a14:imgLayer r:embed="rId7">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1DEBCD12-B786-FFD9-7DDA-0979E6163AC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extLst>
              <a:ext uri="{FF2B5EF4-FFF2-40B4-BE49-F238E27FC236}">
                <a16:creationId xmlns:a16="http://schemas.microsoft.com/office/drawing/2014/main" id="{1AD86B9B-4235-5FA7-B599-BB4596B92EB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45556614"/>
      </p:ext>
    </p:extLst>
  </p:cSld>
  <p:clrMapOvr>
    <a:masterClrMapping/>
  </p:clrMapOvr>
  <mc:AlternateContent xmlns:mc="http://schemas.openxmlformats.org/markup-compatibility/2006">
    <mc:Choice xmlns:p14="http://schemas.microsoft.com/office/powerpoint/2010/main" Requires="p14">
      <p:transition spd="slow" p14:dur="2000" advTm="17834"/>
    </mc:Choice>
    <mc:Fallback>
      <p:transition spd="slow" advTm="17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C19AC60-385D-4A58-BC95-6C784823E403}"/>
              </a:ext>
            </a:extLst>
          </p:cNvPr>
          <p:cNvSpPr txBox="1">
            <a:spLocks/>
          </p:cNvSpPr>
          <p:nvPr/>
        </p:nvSpPr>
        <p:spPr>
          <a:xfrm>
            <a:off x="6095998" y="3426885"/>
            <a:ext cx="6096001"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11" name="Audio 10">
            <a:extLst>
              <a:ext uri="{FF2B5EF4-FFF2-40B4-BE49-F238E27FC236}">
                <a16:creationId xmlns:a16="http://schemas.microsoft.com/office/drawing/2014/main" id="{9347122A-1243-C41D-019E-5B7395CD9C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38293101"/>
      </p:ext>
    </p:extLst>
  </p:cSld>
  <p:clrMapOvr>
    <a:masterClrMapping/>
  </p:clrMapOvr>
  <mc:AlternateContent xmlns:mc="http://schemas.openxmlformats.org/markup-compatibility/2006">
    <mc:Choice xmlns:p14="http://schemas.microsoft.com/office/powerpoint/2010/main" Requires="p14">
      <p:transition spd="slow" p14:dur="2000" advTm="26250"/>
    </mc:Choice>
    <mc:Fallback>
      <p:transition spd="slow" advTm="26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1" name="Imagem 10" descr="Gráfico, Gráfico de linhas&#10;&#10;Descrição gerada automaticamente">
            <a:extLst>
              <a:ext uri="{FF2B5EF4-FFF2-40B4-BE49-F238E27FC236}">
                <a16:creationId xmlns:a16="http://schemas.microsoft.com/office/drawing/2014/main" id="{C766A281-416E-395F-C938-14201CB38E15}"/>
              </a:ext>
            </a:extLst>
          </p:cNvPr>
          <p:cNvPicPr>
            <a:picLocks noChangeAspect="1"/>
          </p:cNvPicPr>
          <p:nvPr/>
        </p:nvPicPr>
        <p:blipFill>
          <a:blip r:embed="rId5"/>
          <a:stretch>
            <a:fillRect/>
          </a:stretch>
        </p:blipFill>
        <p:spPr>
          <a:xfrm>
            <a:off x="508507" y="1250941"/>
            <a:ext cx="5643935" cy="3950754"/>
          </a:xfrm>
          <a:prstGeom prst="rect">
            <a:avLst/>
          </a:prstGeom>
        </p:spPr>
      </p:pic>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CA4924F3-F3D8-FE3A-E4D0-232276A67AC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extLst>
              <a:ext uri="{FF2B5EF4-FFF2-40B4-BE49-F238E27FC236}">
                <a16:creationId xmlns:a16="http://schemas.microsoft.com/office/drawing/2014/main" id="{2CE33841-7BB6-99F9-A4C2-7FEDEF26F0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00573215"/>
      </p:ext>
    </p:extLst>
  </p:cSld>
  <p:clrMapOvr>
    <a:masterClrMapping/>
  </p:clrMapOvr>
  <mc:AlternateContent xmlns:mc="http://schemas.openxmlformats.org/markup-compatibility/2006">
    <mc:Choice xmlns:p14="http://schemas.microsoft.com/office/powerpoint/2010/main" Requires="p14">
      <p:transition spd="slow" p14:dur="2000" advTm="54250"/>
    </mc:Choice>
    <mc:Fallback>
      <p:transition spd="slow" advTm="54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6" name="Imagem 5" descr="Gráfico&#10;&#10;Descrição gerada automaticamente">
            <a:extLst>
              <a:ext uri="{FF2B5EF4-FFF2-40B4-BE49-F238E27FC236}">
                <a16:creationId xmlns:a16="http://schemas.microsoft.com/office/drawing/2014/main" id="{A6B355AA-381B-F145-E489-478B27FA4DF3}"/>
              </a:ext>
            </a:extLst>
          </p:cNvPr>
          <p:cNvPicPr>
            <a:picLocks noChangeAspect="1"/>
          </p:cNvPicPr>
          <p:nvPr/>
        </p:nvPicPr>
        <p:blipFill>
          <a:blip r:embed="rId5"/>
          <a:stretch>
            <a:fillRect/>
          </a:stretch>
        </p:blipFill>
        <p:spPr>
          <a:xfrm>
            <a:off x="452065" y="1253933"/>
            <a:ext cx="5723839" cy="4006687"/>
          </a:xfrm>
          <a:prstGeom prst="rect">
            <a:avLst/>
          </a:prstGeom>
        </p:spPr>
      </p:pic>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A817575D-E0B4-E4D5-B054-9BAFBB30DF9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8">
            <a:extLst>
              <a:ext uri="{FF2B5EF4-FFF2-40B4-BE49-F238E27FC236}">
                <a16:creationId xmlns:a16="http://schemas.microsoft.com/office/drawing/2014/main" id="{949C46AC-6103-BA93-A408-6A34BD54B0F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pic>
        <p:nvPicPr>
          <p:cNvPr id="15" name="Audio 14">
            <a:extLst>
              <a:ext uri="{FF2B5EF4-FFF2-40B4-BE49-F238E27FC236}">
                <a16:creationId xmlns:a16="http://schemas.microsoft.com/office/drawing/2014/main" id="{12F004AF-5D3F-732E-2952-DEBF26965A4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41239047"/>
      </p:ext>
    </p:extLst>
  </p:cSld>
  <p:clrMapOvr>
    <a:masterClrMapping/>
  </p:clrMapOvr>
  <mc:AlternateContent xmlns:mc="http://schemas.openxmlformats.org/markup-compatibility/2006">
    <mc:Choice xmlns:p14="http://schemas.microsoft.com/office/powerpoint/2010/main" Requires="p14">
      <p:transition spd="slow" p14:dur="2000" advTm="19317"/>
    </mc:Choice>
    <mc:Fallback>
      <p:transition spd="slow" advTm="19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82</a:t>
            </a:fld>
            <a:endParaRPr lang="pt-BR">
              <a:latin typeface="IBM Plex Sans" panose="020B0503050203000203" pitchFamily="34" charset="0"/>
            </a:endParaRP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can</a:t>
            </a:r>
            <a:r>
              <a:rPr lang="pt-BR" sz="1600" b="1" dirty="0">
                <a:latin typeface="IBM Plex Sans" panose="020B0503050203000203" pitchFamily="34" charset="0"/>
              </a:rPr>
              <a:t> MTP-NT </a:t>
            </a:r>
            <a:r>
              <a:rPr lang="pt-BR" sz="1600" b="1" dirty="0" err="1">
                <a:latin typeface="IBM Plex Sans" panose="020B0503050203000203" pitchFamily="34" charset="0"/>
              </a:rPr>
              <a:t>perform</a:t>
            </a:r>
            <a:r>
              <a:rPr lang="pt-BR" sz="1600" b="1" dirty="0">
                <a:latin typeface="IBM Plex Sans" panose="020B0503050203000203" pitchFamily="34" charset="0"/>
              </a:rPr>
              <a:t> in a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scenario</a:t>
            </a:r>
            <a:r>
              <a:rPr lang="pt-BR" sz="1600" b="1" dirty="0">
                <a:latin typeface="IBM Plex Sans" panose="020B0503050203000203" pitchFamily="34" charset="0"/>
              </a:rPr>
              <a:t>?</a:t>
            </a:r>
            <a:endParaRPr lang="en-US" sz="1600" b="1"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a:extLst>
              <a:ext uri="{FF2B5EF4-FFF2-40B4-BE49-F238E27FC236}">
                <a16:creationId xmlns:a16="http://schemas.microsoft.com/office/drawing/2014/main" id="{39586655-B7AA-7C6A-11D7-7BB6755B9349}"/>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7" name="Imagem 6">
            <a:extLst>
              <a:ext uri="{FF2B5EF4-FFF2-40B4-BE49-F238E27FC236}">
                <a16:creationId xmlns:a16="http://schemas.microsoft.com/office/drawing/2014/main" id="{58DABC51-3578-E005-BF55-38DFA2C5A46D}"/>
              </a:ext>
            </a:extLst>
          </p:cNvPr>
          <p:cNvPicPr>
            <a:picLocks noChangeAspect="1"/>
          </p:cNvPicPr>
          <p:nvPr/>
        </p:nvPicPr>
        <p:blipFill>
          <a:blip r:embed="rId6"/>
          <a:stretch>
            <a:fillRect/>
          </a:stretch>
        </p:blipFill>
        <p:spPr>
          <a:xfrm>
            <a:off x="1780573" y="2807171"/>
            <a:ext cx="8630854" cy="2143424"/>
          </a:xfrm>
          <a:prstGeom prst="rect">
            <a:avLst/>
          </a:prstGeom>
        </p:spPr>
      </p:pic>
      <p:pic>
        <p:nvPicPr>
          <p:cNvPr id="11" name="Audio 10">
            <a:extLst>
              <a:ext uri="{FF2B5EF4-FFF2-40B4-BE49-F238E27FC236}">
                <a16:creationId xmlns:a16="http://schemas.microsoft.com/office/drawing/2014/main" id="{2541FBC5-BC1D-F549-3830-D498DD773B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02664712"/>
      </p:ext>
    </p:extLst>
  </p:cSld>
  <p:clrMapOvr>
    <a:masterClrMapping/>
  </p:clrMapOvr>
  <mc:AlternateContent xmlns:mc="http://schemas.openxmlformats.org/markup-compatibility/2006">
    <mc:Choice xmlns:p14="http://schemas.microsoft.com/office/powerpoint/2010/main" Requires="p14">
      <p:transition spd="slow" p14:dur="2000" advTm="75733"/>
    </mc:Choice>
    <mc:Fallback>
      <p:transition spd="slow" advTm="75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5"/>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6"/>
                <a:stretch>
                  <a:fillRect/>
                </a:stretch>
              </a:blipFill>
            </p:spPr>
            <p:txBody>
              <a:bodyPr/>
              <a:lstStyle/>
              <a:p>
                <a:r>
                  <a:rPr lang="pt-BR">
                    <a:noFill/>
                  </a:rPr>
                  <a:t> </a:t>
                </a:r>
              </a:p>
            </p:txBody>
          </p:sp>
        </mc:Fallback>
      </mc:AlternateContent>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D07D0182-8301-DD03-C00B-56B46CA1107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82550103"/>
      </p:ext>
    </p:extLst>
  </p:cSld>
  <p:clrMapOvr>
    <a:masterClrMapping/>
  </p:clrMapOvr>
  <mc:AlternateContent xmlns:mc="http://schemas.openxmlformats.org/markup-compatibility/2006">
    <mc:Choice xmlns:p14="http://schemas.microsoft.com/office/powerpoint/2010/main" Requires="p14">
      <p:transition spd="slow" p14:dur="2000" advTm="12352"/>
    </mc:Choice>
    <mc:Fallback>
      <p:transition spd="slow" advTm="12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3"/>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6EC63E8B-53F6-06D7-346D-B42E893A00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381642"/>
      </p:ext>
    </p:extLst>
  </p:cSld>
  <p:clrMapOvr>
    <a:masterClrMapping/>
  </p:clrMapOvr>
  <mc:AlternateContent xmlns:mc="http://schemas.openxmlformats.org/markup-compatibility/2006">
    <mc:Choice xmlns:p14="http://schemas.microsoft.com/office/powerpoint/2010/main" Requires="p14">
      <p:transition spd="slow" p14:dur="2000" advTm="17865"/>
    </mc:Choice>
    <mc:Fallback>
      <p:transition spd="slow" advTm="17865"/>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DDB1DE2D-814E-7541-388A-11A61E1AA93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82686312"/>
      </p:ext>
    </p:extLst>
  </p:cSld>
  <p:clrMapOvr>
    <a:masterClrMapping/>
  </p:clrMapOvr>
  <mc:AlternateContent xmlns:mc="http://schemas.openxmlformats.org/markup-compatibility/2006">
    <mc:Choice xmlns:p14="http://schemas.microsoft.com/office/powerpoint/2010/main" Requires="p14">
      <p:transition spd="slow" p14:dur="2000" advTm="25440"/>
    </mc:Choice>
    <mc:Fallback>
      <p:transition spd="slow" advTm="25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pic>
        <p:nvPicPr>
          <p:cNvPr id="2" name="Picture 6" descr="Resultado de imagem para ufu">
            <a:extLst>
              <a:ext uri="{FF2B5EF4-FFF2-40B4-BE49-F238E27FC236}">
                <a16:creationId xmlns:a16="http://schemas.microsoft.com/office/drawing/2014/main" id="{22498DF4-9417-0A81-445D-AE99896571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64DD8309-446E-E784-7DD0-84FB6830A8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65103326"/>
      </p:ext>
    </p:extLst>
  </p:cSld>
  <p:clrMapOvr>
    <a:masterClrMapping/>
  </p:clrMapOvr>
  <mc:AlternateContent xmlns:mc="http://schemas.openxmlformats.org/markup-compatibility/2006">
    <mc:Choice xmlns:p14="http://schemas.microsoft.com/office/powerpoint/2010/main" Requires="p14">
      <p:transition spd="slow" p14:dur="2000" advTm="5162"/>
    </mc:Choice>
    <mc:Fallback>
      <p:transition spd="slow" advTm="5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146755" y="3002844"/>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EFD2AB95-9724-302D-722B-C461305134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94179C7D-7EF7-00CC-44A7-37228F1D89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55647055"/>
      </p:ext>
    </p:extLst>
  </p:cSld>
  <p:clrMapOvr>
    <a:masterClrMapping/>
  </p:clrMapOvr>
  <mc:AlternateContent xmlns:mc="http://schemas.openxmlformats.org/markup-compatibility/2006">
    <mc:Choice xmlns:p14="http://schemas.microsoft.com/office/powerpoint/2010/main" Requires="p14">
      <p:transition spd="slow" p14:dur="2000" advTm="13397"/>
    </mc:Choice>
    <mc:Fallback>
      <p:transition spd="slow" advTm="13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2" name="Picture 6" descr="Resultado de imagem para ufu">
            <a:extLst>
              <a:ext uri="{FF2B5EF4-FFF2-40B4-BE49-F238E27FC236}">
                <a16:creationId xmlns:a16="http://schemas.microsoft.com/office/drawing/2014/main" id="{74F95816-3C8B-A4AC-A2AA-9480DAAC896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5">
            <a:extLst>
              <a:ext uri="{FF2B5EF4-FFF2-40B4-BE49-F238E27FC236}">
                <a16:creationId xmlns:a16="http://schemas.microsoft.com/office/drawing/2014/main" id="{C2926D11-2FC0-FB5B-D4E6-1652306D09AF}"/>
              </a:ext>
            </a:extLst>
          </p:cNvPr>
          <p:cNvPicPr>
            <a:picLocks noChangeAspect="1"/>
          </p:cNvPicPr>
          <p:nvPr/>
        </p:nvPicPr>
        <p:blipFill>
          <a:blip r:embed="rId6"/>
          <a:stretch>
            <a:fillRect/>
          </a:stretch>
        </p:blipFill>
        <p:spPr>
          <a:xfrm>
            <a:off x="0" y="1609959"/>
            <a:ext cx="7782082" cy="2415369"/>
          </a:xfrm>
          <a:prstGeom prst="rect">
            <a:avLst/>
          </a:prstGeom>
        </p:spPr>
      </p:pic>
      <p:pic>
        <p:nvPicPr>
          <p:cNvPr id="10" name="Audio 9">
            <a:extLst>
              <a:ext uri="{FF2B5EF4-FFF2-40B4-BE49-F238E27FC236}">
                <a16:creationId xmlns:a16="http://schemas.microsoft.com/office/drawing/2014/main" id="{5535DF43-5BCE-A911-D634-056E3745D4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17156228"/>
      </p:ext>
    </p:extLst>
  </p:cSld>
  <p:clrMapOvr>
    <a:masterClrMapping/>
  </p:clrMapOvr>
  <mc:AlternateContent xmlns:mc="http://schemas.openxmlformats.org/markup-compatibility/2006">
    <mc:Choice xmlns:p14="http://schemas.microsoft.com/office/powerpoint/2010/main" Requires="p14">
      <p:transition spd="slow" p14:dur="2000" advTm="28512"/>
    </mc:Choice>
    <mc:Fallback>
      <p:transition spd="slow" advTm="28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5"/>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B1580B4F-877C-366E-D598-A654D629F32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6F517EE4-A57B-5FD5-A20B-E076ED710C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6069975"/>
      </p:ext>
    </p:extLst>
  </p:cSld>
  <p:clrMapOvr>
    <a:masterClrMapping/>
  </p:clrMapOvr>
  <mc:AlternateContent xmlns:mc="http://schemas.openxmlformats.org/markup-compatibility/2006">
    <mc:Choice xmlns:p14="http://schemas.microsoft.com/office/powerpoint/2010/main" Requires="p14">
      <p:transition spd="slow" p14:dur="2000" advTm="50325"/>
    </mc:Choice>
    <mc:Fallback>
      <p:transition spd="slow" advTm="50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2622E0B-ECAB-A3F3-9F21-CB73DC9469A6}"/>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pic>
        <p:nvPicPr>
          <p:cNvPr id="13" name="Audio 12">
            <a:extLst>
              <a:ext uri="{FF2B5EF4-FFF2-40B4-BE49-F238E27FC236}">
                <a16:creationId xmlns:a16="http://schemas.microsoft.com/office/drawing/2014/main" id="{E245C59B-197F-D293-E584-508ABB4F66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74572895"/>
      </p:ext>
    </p:extLst>
  </p:cSld>
  <p:clrMapOvr>
    <a:masterClrMapping/>
  </p:clrMapOvr>
  <mc:AlternateContent xmlns:mc="http://schemas.openxmlformats.org/markup-compatibility/2006">
    <mc:Choice xmlns:p14="http://schemas.microsoft.com/office/powerpoint/2010/main" Requires="p14">
      <p:transition spd="slow" p14:dur="2000" advTm="29280"/>
    </mc:Choice>
    <mc:Fallback>
      <p:transition spd="slow" advTm="29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5"/>
          <a:stretch>
            <a:fillRect/>
          </a:stretch>
        </p:blipFill>
        <p:spPr>
          <a:xfrm>
            <a:off x="3789583" y="0"/>
            <a:ext cx="8402417" cy="6356350"/>
          </a:xfrm>
          <a:prstGeom prst="rect">
            <a:avLst/>
          </a:prstGeom>
        </p:spPr>
      </p:pic>
      <p:pic>
        <p:nvPicPr>
          <p:cNvPr id="2" name="Picture 6" descr="Resultado de imagem para ufu">
            <a:extLst>
              <a:ext uri="{FF2B5EF4-FFF2-40B4-BE49-F238E27FC236}">
                <a16:creationId xmlns:a16="http://schemas.microsoft.com/office/drawing/2014/main" id="{75E8F6AC-3868-8847-4B76-4F95B5DD645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9D1AC06A-D4FA-A2D6-7C7B-7128D3C8D8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55381174"/>
      </p:ext>
    </p:extLst>
  </p:cSld>
  <p:clrMapOvr>
    <a:masterClrMapping/>
  </p:clrMapOvr>
  <mc:AlternateContent xmlns:mc="http://schemas.openxmlformats.org/markup-compatibility/2006">
    <mc:Choice xmlns:p14="http://schemas.microsoft.com/office/powerpoint/2010/main" Requires="p14">
      <p:transition spd="slow" p14:dur="2000" advTm="54069"/>
    </mc:Choice>
    <mc:Fallback>
      <p:transition spd="slow" advTm="54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5"/>
          <a:stretch>
            <a:fillRect/>
          </a:stretch>
        </p:blipFill>
        <p:spPr>
          <a:xfrm>
            <a:off x="3770489" y="0"/>
            <a:ext cx="8261853" cy="5783297"/>
          </a:xfrm>
          <a:prstGeom prst="rect">
            <a:avLst/>
          </a:prstGeom>
        </p:spPr>
      </p:pic>
      <p:pic>
        <p:nvPicPr>
          <p:cNvPr id="2" name="Picture 6" descr="Resultado de imagem para ufu">
            <a:extLst>
              <a:ext uri="{FF2B5EF4-FFF2-40B4-BE49-F238E27FC236}">
                <a16:creationId xmlns:a16="http://schemas.microsoft.com/office/drawing/2014/main" id="{3DA24311-9C07-37A6-8D33-6C3E0D43DC3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FDE01614-E234-0CC0-9310-868C44540B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93745285"/>
      </p:ext>
    </p:extLst>
  </p:cSld>
  <p:clrMapOvr>
    <a:masterClrMapping/>
  </p:clrMapOvr>
  <mc:AlternateContent xmlns:mc="http://schemas.openxmlformats.org/markup-compatibility/2006">
    <mc:Choice xmlns:p14="http://schemas.microsoft.com/office/powerpoint/2010/main" Requires="p14">
      <p:transition spd="slow" p14:dur="2000" advTm="87829"/>
    </mc:Choice>
    <mc:Fallback>
      <p:transition spd="slow" advTm="8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92</a:t>
            </a:fld>
            <a:endParaRPr lang="pt-BR"/>
          </a:p>
        </p:txBody>
      </p:sp>
      <p:pic>
        <p:nvPicPr>
          <p:cNvPr id="4" name="Picture 6" descr="Resultado de imagem para ufu">
            <a:extLst>
              <a:ext uri="{FF2B5EF4-FFF2-40B4-BE49-F238E27FC236}">
                <a16:creationId xmlns:a16="http://schemas.microsoft.com/office/drawing/2014/main" id="{3737D19E-E7FA-BBFF-E465-F6ED2BD28A5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4D07419F-F933-B156-3836-2CDF53D630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105957"/>
      </p:ext>
    </p:extLst>
  </p:cSld>
  <p:clrMapOvr>
    <a:masterClrMapping/>
  </p:clrMapOvr>
  <mc:AlternateContent xmlns:mc="http://schemas.openxmlformats.org/markup-compatibility/2006">
    <mc:Choice xmlns:p14="http://schemas.microsoft.com/office/powerpoint/2010/main" Requires="p14">
      <p:transition spd="slow" p14:dur="2000" advTm="4693"/>
    </mc:Choice>
    <mc:Fallback>
      <p:transition spd="slow" advTm="4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93</a:t>
            </a:fld>
            <a:endParaRPr lang="en-US" dirty="0">
              <a:latin typeface="IBM Plex Sans" panose="020B0503050203000203" pitchFamily="34" charset="0"/>
            </a:endParaRPr>
          </a:p>
        </p:txBody>
      </p:sp>
      <p:pic>
        <p:nvPicPr>
          <p:cNvPr id="7" name="Audio 6">
            <a:extLst>
              <a:ext uri="{FF2B5EF4-FFF2-40B4-BE49-F238E27FC236}">
                <a16:creationId xmlns:a16="http://schemas.microsoft.com/office/drawing/2014/main" id="{0BCE0CDB-3673-4DD9-E746-ECCE7F1A2A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6777122"/>
      </p:ext>
    </p:extLst>
  </p:cSld>
  <p:clrMapOvr>
    <a:masterClrMapping/>
  </p:clrMapOvr>
  <mc:AlternateContent xmlns:mc="http://schemas.openxmlformats.org/markup-compatibility/2006">
    <mc:Choice xmlns:p14="http://schemas.microsoft.com/office/powerpoint/2010/main" Requires="p14">
      <p:transition spd="slow" p14:dur="2000" advTm="22698"/>
    </mc:Choice>
    <mc:Fallback>
      <p:transition spd="slow" advTm="22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94</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pic>
        <p:nvPicPr>
          <p:cNvPr id="10" name="Audio 9">
            <a:extLst>
              <a:ext uri="{FF2B5EF4-FFF2-40B4-BE49-F238E27FC236}">
                <a16:creationId xmlns:a16="http://schemas.microsoft.com/office/drawing/2014/main" id="{66CD8199-D696-ECC3-4AF2-26E485A03B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88175657"/>
      </p:ext>
    </p:extLst>
  </p:cSld>
  <p:clrMapOvr>
    <a:masterClrMapping/>
  </p:clrMapOvr>
  <mc:AlternateContent xmlns:mc="http://schemas.openxmlformats.org/markup-compatibility/2006">
    <mc:Choice xmlns:p14="http://schemas.microsoft.com/office/powerpoint/2010/main" Requires="p14">
      <p:transition spd="slow" p14:dur="2000" advTm="15136"/>
    </mc:Choice>
    <mc:Fallback>
      <p:transition spd="slow" advTm="15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pic>
        <p:nvPicPr>
          <p:cNvPr id="11" name="Audio 10">
            <a:extLst>
              <a:ext uri="{FF2B5EF4-FFF2-40B4-BE49-F238E27FC236}">
                <a16:creationId xmlns:a16="http://schemas.microsoft.com/office/drawing/2014/main" id="{3481F348-C77C-ED20-2FDB-390ECCA0CB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60668508"/>
      </p:ext>
    </p:extLst>
  </p:cSld>
  <p:clrMapOvr>
    <a:masterClrMapping/>
  </p:clrMapOvr>
  <mc:AlternateContent xmlns:mc="http://schemas.openxmlformats.org/markup-compatibility/2006">
    <mc:Choice xmlns:p14="http://schemas.microsoft.com/office/powerpoint/2010/main" Requires="p14">
      <p:transition spd="slow" p14:dur="2000" advTm="19157"/>
    </mc:Choice>
    <mc:Fallback>
      <p:transition spd="slow" advTm="19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pic>
        <p:nvPicPr>
          <p:cNvPr id="12" name="Audio 11">
            <a:extLst>
              <a:ext uri="{FF2B5EF4-FFF2-40B4-BE49-F238E27FC236}">
                <a16:creationId xmlns:a16="http://schemas.microsoft.com/office/drawing/2014/main" id="{5F4BD174-6C99-7EBD-4C48-0E2528422A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6482460"/>
      </p:ext>
    </p:extLst>
  </p:cSld>
  <p:clrMapOvr>
    <a:masterClrMapping/>
  </p:clrMapOvr>
  <mc:AlternateContent xmlns:mc="http://schemas.openxmlformats.org/markup-compatibility/2006">
    <mc:Choice xmlns:p14="http://schemas.microsoft.com/office/powerpoint/2010/main" Requires="p14">
      <p:transition spd="slow" p14:dur="2000" advTm="11072"/>
    </mc:Choice>
    <mc:Fallback>
      <p:transition spd="slow" advTm="11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pic>
        <p:nvPicPr>
          <p:cNvPr id="9" name="Audio 8">
            <a:extLst>
              <a:ext uri="{FF2B5EF4-FFF2-40B4-BE49-F238E27FC236}">
                <a16:creationId xmlns:a16="http://schemas.microsoft.com/office/drawing/2014/main" id="{5271B8AF-D7A0-8891-7CF4-4C6811995D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7740378"/>
      </p:ext>
    </p:extLst>
  </p:cSld>
  <p:clrMapOvr>
    <a:masterClrMapping/>
  </p:clrMapOvr>
  <mc:AlternateContent xmlns:mc="http://schemas.openxmlformats.org/markup-compatibility/2006">
    <mc:Choice xmlns:p14="http://schemas.microsoft.com/office/powerpoint/2010/main" Requires="p14">
      <p:transition spd="slow" p14:dur="2000" advTm="10037"/>
    </mc:Choice>
    <mc:Fallback>
      <p:transition spd="slow" advTm="10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pic>
        <p:nvPicPr>
          <p:cNvPr id="10" name="Audio 9">
            <a:extLst>
              <a:ext uri="{FF2B5EF4-FFF2-40B4-BE49-F238E27FC236}">
                <a16:creationId xmlns:a16="http://schemas.microsoft.com/office/drawing/2014/main" id="{15314BA0-6DE8-37DF-E519-8201A99305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64784730"/>
      </p:ext>
    </p:extLst>
  </p:cSld>
  <p:clrMapOvr>
    <a:masterClrMapping/>
  </p:clrMapOvr>
  <mc:AlternateContent xmlns:mc="http://schemas.openxmlformats.org/markup-compatibility/2006">
    <mc:Choice xmlns:p14="http://schemas.microsoft.com/office/powerpoint/2010/main" Requires="p14">
      <p:transition spd="slow" p14:dur="2000" advTm="7456"/>
    </mc:Choice>
    <mc:Fallback>
      <p:transition spd="slow" advTm="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pic>
        <p:nvPicPr>
          <p:cNvPr id="12" name="Audio 11">
            <a:extLst>
              <a:ext uri="{FF2B5EF4-FFF2-40B4-BE49-F238E27FC236}">
                <a16:creationId xmlns:a16="http://schemas.microsoft.com/office/drawing/2014/main" id="{ABCF0B30-2A1F-05B3-3805-72EDA0AA26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48623773"/>
      </p:ext>
    </p:extLst>
  </p:cSld>
  <p:clrMapOvr>
    <a:masterClrMapping/>
  </p:clrMapOvr>
  <mc:AlternateContent xmlns:mc="http://schemas.openxmlformats.org/markup-compatibility/2006">
    <mc:Choice xmlns:p14="http://schemas.microsoft.com/office/powerpoint/2010/main" Requires="p14">
      <p:transition spd="slow" p14:dur="2000" advTm="12042"/>
    </mc:Choice>
    <mc:Fallback>
      <p:transition spd="slow" advTm="1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15714</TotalTime>
  <Words>8569</Words>
  <Application>Microsoft Macintosh PowerPoint</Application>
  <PresentationFormat>Widescreen</PresentationFormat>
  <Paragraphs>1299</Paragraphs>
  <Slides>103</Slides>
  <Notes>102</Notes>
  <HiddenSlides>5</HiddenSlides>
  <MMClips>98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Cambria Math</vt:lpstr>
      <vt:lpstr>IBM Plex Sans</vt:lpstr>
      <vt:lpstr>LMRoman12</vt:lpstr>
      <vt:lpstr>Office Theme</vt:lpstr>
      <vt:lpstr>A Mobile Traffic Predictor Enhanced by Neighboring Transportation Data (MTP-NT)</vt:lpstr>
      <vt:lpstr>Contents</vt:lpstr>
      <vt:lpstr>Data per month, per smartphone in 2028</vt:lpstr>
      <vt:lpstr>PowerPoint Presentation</vt:lpstr>
      <vt:lpstr>PowerPoint Presentation</vt:lpstr>
      <vt:lpstr>tl;dr</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Grouping of regions based on network usage patterns</vt:lpstr>
      <vt:lpstr>Weekday-Weekend Traffic Amount Ratio: ratio of weekdays and weekend traffic  Peak-Valley Features: ratio of maximum and minimum traffic registered as seen in the figure ahead  Time of Traffic Peak and Valley: time of the day of maximum and minimum network usage  Discrete Fourier Transform (DFT)</vt:lpstr>
      <vt:lpstr>PowerPoint Presentation</vt:lpstr>
      <vt:lpstr>PowerPoint Presentation</vt:lpstr>
      <vt:lpstr>380,000 Base Stations (BSs) in Shanghai  August 1 – August 31, 2014  10 minute samples of each Base Station (BS)  1.96 billion entires; 28PB (92TB per day, 7GB per BS on average)</vt:lpstr>
      <vt:lpstr>Findings  Trimodal distribution </vt:lpstr>
      <vt:lpstr>Findings  Spatial and temporal distribution of network traffic highly concentrated</vt:lpstr>
      <vt:lpstr>Findings  Irregular usage depending on the urban ecology</vt:lpstr>
      <vt:lpstr>Network traffic in Berlin  May 1996 – August 1997  Findings</vt:lpstr>
      <vt:lpstr>PowerPoint Presentation</vt:lpstr>
      <vt:lpstr>2844 Base Stations (BSs) in Suzhou  500m2x 500m2  Uses the neighborhood concept  LSTM Cells paired with Global and Local Autoencoders</vt:lpstr>
      <vt:lpstr>PowerPoint Presentation</vt:lpstr>
      <vt:lpstr>PowerPoint Presentation</vt:lpstr>
      <vt:lpstr>PowerPoint Presentation</vt:lpstr>
      <vt:lpstr>PowerPoint Presentation</vt:lpstr>
      <vt:lpstr>5929 Base Stations (BSs), 1.5 million users  In-tower and inter-tower traffic</vt:lpstr>
      <vt:lpstr>PowerPoint Presentation</vt:lpstr>
      <vt:lpstr>Temporal correlations between physically distant towers  Graph Neural Network (GNN) architecture</vt:lpstr>
      <vt:lpstr>PowerPoint Presentation</vt:lpstr>
      <vt:lpstr>PowerPoint Presentation</vt:lpstr>
      <vt:lpstr>PowerPoint Presentation</vt:lpstr>
      <vt:lpstr>Contents</vt:lpstr>
      <vt:lpstr>PowerPoint Presentation</vt:lpstr>
      <vt:lpstr>PowerPoint Presentation</vt:lpstr>
      <vt:lpstr>Mainly used to dimensionality reduction  Pearson correlation coefficient</vt:lpstr>
      <vt:lpstr>Contents</vt:lpstr>
      <vt:lpstr>PowerPoint Presentation</vt:lpstr>
      <vt:lpstr>Hardware middleboxes become software functions  Rely on dedicated hardware and/or cloud</vt:lpstr>
      <vt:lpstr>PowerPoint Presentation</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PowerPoint Presentation</vt:lpstr>
      <vt:lpstr>PowerPoint Presentation</vt:lpstr>
      <vt:lpstr>Database to Milan and Trento from November 1st to December 31st of 20131</vt:lpstr>
      <vt:lpstr>Telecommunications dataset from Milan</vt:lpstr>
      <vt:lpstr>Anonymization of data</vt:lpstr>
      <vt:lpstr>PowerPoint Presentation</vt:lpstr>
      <vt:lpstr>PowerPoint Presentation</vt:lpstr>
      <vt:lpstr>Sudden changes in network usage can make predictions inaccurate1  Despite changes, patterns can be identified and models could be developed2  Traffic “hubs” can be a good source of information to traffic prediction3,4    </vt:lpstr>
      <vt:lpstr>PowerPoint Presentation</vt:lpstr>
      <vt:lpstr>Contents</vt:lpstr>
      <vt:lpstr>10,000 regions  1 CDR sample for each 10 minutes, from November 1st to December 31st of 2013. Total: 8928 traffic samples for each region    </vt:lpstr>
      <vt:lpstr>Moore neighborhood</vt:lpstr>
      <vt:lpstr>PowerPoint Presentation</vt:lpstr>
      <vt:lpstr>T: Set of transport hubs  f: Feature selection to choose the most pertinent transport hubs to the given region  T_sel (x^(m,n) ): Group of transport hubs selected to a given region</vt:lpstr>
      <vt:lpstr>PowerPoint Presentation</vt:lpstr>
      <vt:lpstr>PowerPoint Presentation</vt:lpstr>
      <vt:lpstr>PowerPoint Presentation</vt:lpstr>
      <vt:lpstr>Branch 1</vt:lpstr>
      <vt:lpstr>Branch 2</vt:lpstr>
      <vt:lpstr>Concatenate and output step</vt:lpstr>
      <vt:lpstr>PowerPoint Presentation</vt:lpstr>
      <vt:lpstr>Contents</vt:lpstr>
      <vt:lpstr>Moore regions: 1; 1~2; 1~3; … ; 1~5</vt:lpstr>
      <vt:lpstr>Moore regions: 1; 1~2; 1~3; … ; 1~5</vt:lpstr>
      <vt:lpstr>Moore regions: 1; 1~2; 1~3; … ; 1~5</vt:lpstr>
      <vt:lpstr>PowerPoint Presentation</vt:lpstr>
      <vt:lpstr>Moore regions: 1; 1~2; 1~3; … ; 1~5</vt:lpstr>
      <vt:lpstr>Evaluation metric</vt:lpstr>
      <vt:lpstr>Descendent error</vt:lpstr>
      <vt:lpstr>Better overall performance, specially in:</vt:lpstr>
      <vt:lpstr>PowerPoint Presentation</vt:lpstr>
      <vt:lpstr>Considerations of transport hubs</vt:lpstr>
      <vt:lpstr>Considerations of transport hubs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Araujo</cp:lastModifiedBy>
  <cp:revision>29</cp:revision>
  <dcterms:created xsi:type="dcterms:W3CDTF">2023-06-29T10:33:55Z</dcterms:created>
  <dcterms:modified xsi:type="dcterms:W3CDTF">2023-11-09T02:12:21Z</dcterms:modified>
</cp:coreProperties>
</file>